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4"/>
  </p:sldMasterIdLst>
  <p:notesMasterIdLst>
    <p:notesMasterId r:id="rId18"/>
  </p:notesMasterIdLst>
  <p:handoutMasterIdLst>
    <p:handoutMasterId r:id="rId19"/>
  </p:handoutMasterIdLst>
  <p:sldIdLst>
    <p:sldId id="256" r:id="rId5"/>
    <p:sldId id="261" r:id="rId6"/>
    <p:sldId id="259" r:id="rId7"/>
    <p:sldId id="270" r:id="rId8"/>
    <p:sldId id="271" r:id="rId9"/>
    <p:sldId id="262" r:id="rId10"/>
    <p:sldId id="263" r:id="rId11"/>
    <p:sldId id="268" r:id="rId12"/>
    <p:sldId id="264" r:id="rId13"/>
    <p:sldId id="266" r:id="rId14"/>
    <p:sldId id="267" r:id="rId15"/>
    <p:sldId id="260" r:id="rId16"/>
    <p:sldId id="269"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Vansh Kapoor" initials="VK" lastIdx="1" clrIdx="0">
    <p:extLst>
      <p:ext uri="{19B8F6BF-5375-455C-9EA6-DF929625EA0E}">
        <p15:presenceInfo xmlns:p15="http://schemas.microsoft.com/office/powerpoint/2012/main" userId="a15cd125e1795fd3"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8959" autoAdjust="0"/>
    <p:restoredTop sz="95196" autoAdjust="0"/>
  </p:normalViewPr>
  <p:slideViewPr>
    <p:cSldViewPr snapToGrid="0">
      <p:cViewPr varScale="1">
        <p:scale>
          <a:sx n="85" d="100"/>
          <a:sy n="85" d="100"/>
        </p:scale>
        <p:origin x="408" y="62"/>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18-Oct-21</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png>
</file>

<file path=ppt/media/image14.jpeg>
</file>

<file path=ppt/media/image2.png>
</file>

<file path=ppt/media/image3.jpg>
</file>

<file path=ppt/media/image4.png>
</file>

<file path=ppt/media/image5.png>
</file>

<file path=ppt/media/image6.png>
</file>

<file path=ppt/media/image7.jpeg>
</file>

<file path=ppt/media/image8.jpeg>
</file>

<file path=ppt/media/image9.png>
</file>

<file path=ppt/media/model3d1.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18-Oct-21</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35051155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dirty="0"/>
          </a:p>
        </p:txBody>
      </p:sp>
    </p:spTree>
    <p:extLst>
      <p:ext uri="{BB962C8B-B14F-4D97-AF65-F5344CB8AC3E}">
        <p14:creationId xmlns:p14="http://schemas.microsoft.com/office/powerpoint/2010/main" val="1046714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13</a:t>
            </a:fld>
            <a:endParaRPr lang="en-US" dirty="0"/>
          </a:p>
        </p:txBody>
      </p:sp>
    </p:spTree>
    <p:extLst>
      <p:ext uri="{BB962C8B-B14F-4D97-AF65-F5344CB8AC3E}">
        <p14:creationId xmlns:p14="http://schemas.microsoft.com/office/powerpoint/2010/main" val="196967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18-Oct-21</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18-Oct-21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18-Oct-21</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hyperlink" Target="https://pixnio.com/flora-plants/flowers/roses-flower-pictures/bouquet-purple-rose-flower-arrangement-plant-pink-blossom" TargetMode="Externa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image" Target="../media/image11.png"/></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www.pexels.com/photo/assorted-colored-flowers-2115971/" TargetMode="External"/><Relationship Id="rId4" Type="http://schemas.openxmlformats.org/officeDocument/2006/relationships/image" Target="../media/image14.jpe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microsoft.com/office/2017/06/relationships/model3d" Target="../media/model3d1.glb"/><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hyperlink" Target="https://www.publicdomainpictures.net/view-image.php?image=22555&amp;picture=nice-flowers"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12" b="7812"/>
          <a:stretch/>
        </p:blipFill>
        <p:spPr>
          <a:xfrm>
            <a:off x="20" y="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TEAM 4</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Autofit/>
          </a:bodyPr>
          <a:lstStyle/>
          <a:p>
            <a:r>
              <a:rPr lang="en-US" sz="2800" dirty="0">
                <a:solidFill>
                  <a:srgbClr val="7CEBFF"/>
                </a:solidFill>
              </a:rPr>
              <a:t>JANE’S FLOWER SHOP PROBLEM</a:t>
            </a: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52EBD4-CD85-4188-9BEA-FD45F5AD878D}"/>
              </a:ext>
            </a:extLst>
          </p:cNvPr>
          <p:cNvSpPr>
            <a:spLocks noGrp="1"/>
          </p:cNvSpPr>
          <p:nvPr>
            <p:ph type="title"/>
          </p:nvPr>
        </p:nvSpPr>
        <p:spPr/>
        <p:txBody>
          <a:bodyPr>
            <a:normAutofit/>
          </a:bodyPr>
          <a:lstStyle/>
          <a:p>
            <a:r>
              <a:rPr lang="en-US" sz="3200" dirty="0"/>
              <a:t>PROGRAM:</a:t>
            </a:r>
            <a:endParaRPr lang="en-IN" sz="3200" dirty="0"/>
          </a:p>
        </p:txBody>
      </p:sp>
      <p:sp>
        <p:nvSpPr>
          <p:cNvPr id="8" name="Content Placeholder 7">
            <a:extLst>
              <a:ext uri="{FF2B5EF4-FFF2-40B4-BE49-F238E27FC236}">
                <a16:creationId xmlns:a16="http://schemas.microsoft.com/office/drawing/2014/main" id="{EB35554A-1FE4-4AC5-A082-F52CFB614ECC}"/>
              </a:ext>
            </a:extLst>
          </p:cNvPr>
          <p:cNvSpPr>
            <a:spLocks noGrp="1"/>
          </p:cNvSpPr>
          <p:nvPr>
            <p:ph sz="half" idx="1"/>
          </p:nvPr>
        </p:nvSpPr>
        <p:spPr/>
        <p:txBody>
          <a:bodyPr>
            <a:normAutofit fontScale="92500" lnSpcReduction="20000"/>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vector&lt;int&gt; M;</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for(int j=0;j&lt;m+1;j++)</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int </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cin</a:t>
            </a:r>
            <a:r>
              <a:rPr lang="en-US" sz="1800" dirty="0">
                <a:effectLst/>
                <a:latin typeface="Calibri" panose="020F0502020204030204" pitchFamily="34" charset="0"/>
                <a:ea typeface="Calibri" panose="020F0502020204030204" pitchFamily="34" charset="0"/>
                <a:cs typeface="Calibri" panose="020F0502020204030204" pitchFamily="34" charset="0"/>
              </a:rPr>
              <a:t>&gt;&gt;</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M.push_back</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double </a:t>
            </a:r>
            <a:r>
              <a:rPr lang="en-US" sz="1800" dirty="0" err="1">
                <a:effectLst/>
                <a:latin typeface="Calibri" panose="020F0502020204030204" pitchFamily="34" charset="0"/>
                <a:ea typeface="Calibri" panose="020F0502020204030204" pitchFamily="34" charset="0"/>
                <a:cs typeface="Calibri" panose="020F0502020204030204" pitchFamily="34" charset="0"/>
              </a:rPr>
              <a:t>r,tmp</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r=0.5;</a:t>
            </a:r>
            <a:endParaRPr lang="en-IN" dirty="0"/>
          </a:p>
        </p:txBody>
      </p:sp>
      <p:sp>
        <p:nvSpPr>
          <p:cNvPr id="6" name="Content Placeholder 5">
            <a:extLst>
              <a:ext uri="{FF2B5EF4-FFF2-40B4-BE49-F238E27FC236}">
                <a16:creationId xmlns:a16="http://schemas.microsoft.com/office/drawing/2014/main" id="{EAE0AD17-0F3F-4350-A4CC-12D1688D5106}"/>
              </a:ext>
            </a:extLst>
          </p:cNvPr>
          <p:cNvSpPr>
            <a:spLocks noGrp="1"/>
          </p:cNvSpPr>
          <p:nvPr>
            <p:ph sz="half" idx="2"/>
          </p:nvPr>
        </p:nvSpPr>
        <p:spPr/>
        <p:txBody>
          <a:bodyPr>
            <a:normAutofit fontScale="92500" lnSpcReduction="20000"/>
          </a:bodyPr>
          <a:lstStyle/>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=0.5;</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r=r-</a:t>
            </a:r>
            <a:r>
              <a:rPr lang="en-US" sz="1800" dirty="0" err="1">
                <a:effectLst/>
                <a:latin typeface="Calibri" panose="020F0502020204030204" pitchFamily="34" charset="0"/>
                <a:ea typeface="Calibri" panose="020F0502020204030204" pitchFamily="34" charset="0"/>
                <a:cs typeface="Calibri" panose="020F0502020204030204" pitchFamily="34" charset="0"/>
              </a:rPr>
              <a:t>func</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r,M</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dfunc</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r,M</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while(fabs(</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-r)&gt;1e-12)</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tmp</a:t>
            </a:r>
            <a:r>
              <a:rPr lang="en-US" sz="1800" dirty="0">
                <a:effectLst/>
                <a:latin typeface="Calibri" panose="020F0502020204030204" pitchFamily="34" charset="0"/>
                <a:ea typeface="Calibri" panose="020F0502020204030204" pitchFamily="34" charset="0"/>
                <a:cs typeface="Calibri" panose="020F0502020204030204" pitchFamily="34" charset="0"/>
              </a:rPr>
              <a:t>=r;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r=r-</a:t>
            </a:r>
            <a:r>
              <a:rPr lang="en-US" sz="1800" dirty="0" err="1">
                <a:effectLst/>
                <a:latin typeface="Calibri" panose="020F0502020204030204" pitchFamily="34" charset="0"/>
                <a:ea typeface="Calibri" panose="020F0502020204030204" pitchFamily="34" charset="0"/>
                <a:cs typeface="Calibri" panose="020F0502020204030204" pitchFamily="34" charset="0"/>
              </a:rPr>
              <a:t>func</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r,M</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dfunc</a:t>
            </a:r>
            <a:r>
              <a:rPr lang="en-US" sz="1800" dirty="0">
                <a:effectLst/>
                <a:latin typeface="Calibri" panose="020F0502020204030204" pitchFamily="34" charset="0"/>
                <a:ea typeface="Calibri" panose="020F0502020204030204" pitchFamily="34" charset="0"/>
                <a:cs typeface="Calibri" panose="020F0502020204030204" pitchFamily="34" charset="0"/>
              </a:rPr>
              <a:t>(</a:t>
            </a:r>
            <a:r>
              <a:rPr lang="en-US" sz="1800" dirty="0" err="1">
                <a:effectLst/>
                <a:latin typeface="Calibri" panose="020F0502020204030204" pitchFamily="34" charset="0"/>
                <a:ea typeface="Calibri" panose="020F0502020204030204" pitchFamily="34" charset="0"/>
                <a:cs typeface="Calibri" panose="020F0502020204030204" pitchFamily="34" charset="0"/>
              </a:rPr>
              <a:t>r,M</a:t>
            </a: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r>
              <a:rPr lang="en-US" sz="1800" dirty="0" err="1">
                <a:effectLst/>
                <a:latin typeface="Calibri" panose="020F0502020204030204" pitchFamily="34" charset="0"/>
                <a:ea typeface="Calibri" panose="020F0502020204030204" pitchFamily="34" charset="0"/>
                <a:cs typeface="Calibri" panose="020F0502020204030204" pitchFamily="34" charset="0"/>
              </a:rPr>
              <a:t>printf</a:t>
            </a:r>
            <a:r>
              <a:rPr lang="en-US" sz="1800" dirty="0">
                <a:effectLst/>
                <a:latin typeface="Calibri" panose="020F0502020204030204" pitchFamily="34" charset="0"/>
                <a:ea typeface="Calibri" panose="020F0502020204030204" pitchFamily="34" charset="0"/>
                <a:cs typeface="Calibri" panose="020F0502020204030204" pitchFamily="34" charset="0"/>
              </a:rPr>
              <a:t>("Case #%d: %.12f\n",i+1,r);</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    return 0;</a:t>
            </a: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1800" dirty="0">
                <a:effectLst/>
                <a:latin typeface="Calibri" panose="020F0502020204030204" pitchFamily="34" charset="0"/>
                <a:ea typeface="Calibri" panose="020F0502020204030204" pitchFamily="34" charset="0"/>
                <a:cs typeface="Calibri" panose="020F0502020204030204" pitchFamily="34" charset="0"/>
              </a:rPr>
              <a:t>}</a:t>
            </a:r>
            <a:endParaRPr lang="en-IN" dirty="0"/>
          </a:p>
        </p:txBody>
      </p:sp>
    </p:spTree>
    <p:extLst>
      <p:ext uri="{BB962C8B-B14F-4D97-AF65-F5344CB8AC3E}">
        <p14:creationId xmlns:p14="http://schemas.microsoft.com/office/powerpoint/2010/main" val="195213168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FDD9B0B7-5FF8-45DD-85AD-F8BFA89CA975}"/>
              </a:ext>
            </a:extLst>
          </p:cNvPr>
          <p:cNvSpPr>
            <a:spLocks noGrp="1"/>
          </p:cNvSpPr>
          <p:nvPr>
            <p:ph type="title"/>
          </p:nvPr>
        </p:nvSpPr>
        <p:spPr>
          <a:xfrm>
            <a:off x="6188417" y="1147482"/>
            <a:ext cx="4313536" cy="462931"/>
          </a:xfrm>
        </p:spPr>
        <p:txBody>
          <a:bodyPr>
            <a:normAutofit fontScale="90000"/>
          </a:bodyPr>
          <a:lstStyle/>
          <a:p>
            <a:r>
              <a:rPr lang="en-US" dirty="0"/>
              <a:t>OUTPUT SCREENSHOT:</a:t>
            </a:r>
            <a:endParaRPr lang="en-IN" dirty="0"/>
          </a:p>
        </p:txBody>
      </p:sp>
      <p:pic>
        <p:nvPicPr>
          <p:cNvPr id="18" name="Content Placeholder 17">
            <a:extLst>
              <a:ext uri="{FF2B5EF4-FFF2-40B4-BE49-F238E27FC236}">
                <a16:creationId xmlns:a16="http://schemas.microsoft.com/office/drawing/2014/main" id="{980E3F34-F3F8-4D0C-96C4-594676AA77C1}"/>
              </a:ext>
            </a:extLst>
          </p:cNvPr>
          <p:cNvPicPr>
            <a:picLocks noGrp="1" noChangeAspect="1"/>
          </p:cNvPicPr>
          <p:nvPr>
            <p:ph sz="half" idx="1"/>
          </p:nvPr>
        </p:nvPicPr>
        <p:blipFill>
          <a:blip r:embed="rId2"/>
          <a:stretch>
            <a:fillRect/>
          </a:stretch>
        </p:blipFill>
        <p:spPr>
          <a:xfrm>
            <a:off x="581191" y="2393577"/>
            <a:ext cx="5093468" cy="2549012"/>
          </a:xfrm>
        </p:spPr>
      </p:pic>
      <p:pic>
        <p:nvPicPr>
          <p:cNvPr id="22" name="Content Placeholder 21">
            <a:extLst>
              <a:ext uri="{FF2B5EF4-FFF2-40B4-BE49-F238E27FC236}">
                <a16:creationId xmlns:a16="http://schemas.microsoft.com/office/drawing/2014/main" id="{FE01726E-5FD2-4628-9CF4-46ECFBE19DDA}"/>
              </a:ext>
            </a:extLst>
          </p:cNvPr>
          <p:cNvPicPr>
            <a:picLocks noGrp="1" noChangeAspect="1"/>
          </p:cNvPicPr>
          <p:nvPr>
            <p:ph sz="half" idx="2"/>
          </p:nvPr>
        </p:nvPicPr>
        <p:blipFill>
          <a:blip r:embed="rId3"/>
          <a:stretch>
            <a:fillRect/>
          </a:stretch>
        </p:blipFill>
        <p:spPr>
          <a:xfrm>
            <a:off x="6678706" y="2393577"/>
            <a:ext cx="5029200" cy="2321858"/>
          </a:xfrm>
        </p:spPr>
      </p:pic>
      <p:sp>
        <p:nvSpPr>
          <p:cNvPr id="14" name="TextBox 13">
            <a:extLst>
              <a:ext uri="{FF2B5EF4-FFF2-40B4-BE49-F238E27FC236}">
                <a16:creationId xmlns:a16="http://schemas.microsoft.com/office/drawing/2014/main" id="{F0B52D52-D2DE-41DE-8E73-26E7FBD55578}"/>
              </a:ext>
            </a:extLst>
          </p:cNvPr>
          <p:cNvSpPr txBox="1"/>
          <p:nvPr/>
        </p:nvSpPr>
        <p:spPr>
          <a:xfrm>
            <a:off x="581193" y="1080981"/>
            <a:ext cx="4419600" cy="595932"/>
          </a:xfrm>
          <a:prstGeom prst="rect">
            <a:avLst/>
          </a:prstGeom>
          <a:noFill/>
        </p:spPr>
        <p:txBody>
          <a:bodyPr wrap="square">
            <a:spAutoFit/>
          </a:bodyPr>
          <a:lstStyle/>
          <a:p>
            <a:pPr>
              <a:lnSpc>
                <a:spcPct val="107000"/>
              </a:lnSpc>
              <a:spcAft>
                <a:spcPts val="800"/>
              </a:spcAft>
            </a:pPr>
            <a:r>
              <a:rPr lang="en-US" sz="3200" dirty="0">
                <a:solidFill>
                  <a:schemeClr val="bg1">
                    <a:lumMod val="95000"/>
                  </a:schemeClr>
                </a:solidFill>
                <a:latin typeface="Calibri" panose="020F0502020204030204" pitchFamily="34" charset="0"/>
                <a:ea typeface="Calibri" panose="020F0502020204030204" pitchFamily="34" charset="0"/>
                <a:cs typeface="Times New Roman" panose="02020603050405020304" pitchFamily="18" charset="0"/>
              </a:rPr>
              <a:t>INPUT SCREENSHOT:</a:t>
            </a:r>
            <a:r>
              <a:rPr lang="en-US" sz="1400" dirty="0">
                <a:effectLst/>
                <a:latin typeface="Calibri" panose="020F0502020204030204" pitchFamily="34" charset="0"/>
                <a:ea typeface="Calibri" panose="020F0502020204030204" pitchFamily="34" charset="0"/>
                <a:cs typeface="Times New Roman" panose="02020603050405020304" pitchFamily="18" charset="0"/>
              </a:rPr>
              <a:t>:</a:t>
            </a:r>
            <a:endParaRPr lang="en-IN" sz="1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909108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66000"/>
            <a:lum/>
          </a:blip>
          <a:srcRect/>
          <a:tile tx="0" ty="0" sx="100000" sy="100000" flip="none" algn="tl"/>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278346" y="2232890"/>
            <a:ext cx="3081576" cy="1746762"/>
          </a:xfrm>
        </p:spPr>
        <p:txBody>
          <a:bodyPr>
            <a:normAutofit/>
          </a:bodyPr>
          <a:lstStyle/>
          <a:p>
            <a:pPr marL="571500" indent="-571500">
              <a:buFont typeface="Wingdings" panose="05000000000000000000" pitchFamily="2" charset="2"/>
              <a:buChar char="Ø"/>
            </a:pPr>
            <a:r>
              <a:rPr lang="en-US" sz="2800" dirty="0" err="1">
                <a:solidFill>
                  <a:srgbClr val="FFFFFF"/>
                </a:solidFill>
              </a:rPr>
              <a:t>Github</a:t>
            </a:r>
            <a:r>
              <a:rPr lang="en-US" sz="2800" dirty="0">
                <a:solidFill>
                  <a:srgbClr val="FFFFFF"/>
                </a:solidFill>
              </a:rPr>
              <a:t> screenshot</a:t>
            </a:r>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3" name="AutoShape 2">
            <a:extLst>
              <a:ext uri="{FF2B5EF4-FFF2-40B4-BE49-F238E27FC236}">
                <a16:creationId xmlns:a16="http://schemas.microsoft.com/office/drawing/2014/main" id="{7155A815-56A0-459B-A03D-08C116895625}"/>
              </a:ext>
            </a:extLst>
          </p:cNvPr>
          <p:cNvSpPr>
            <a:spLocks noChangeAspect="1" noChangeArrowheads="1"/>
          </p:cNvSpPr>
          <p:nvPr/>
        </p:nvSpPr>
        <p:spPr bwMode="auto">
          <a:xfrm>
            <a:off x="5943599" y="328683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sp>
        <p:nvSpPr>
          <p:cNvPr id="5" name="AutoShape 2">
            <a:extLst>
              <a:ext uri="{FF2B5EF4-FFF2-40B4-BE49-F238E27FC236}">
                <a16:creationId xmlns:a16="http://schemas.microsoft.com/office/drawing/2014/main" id="{AEAEBDC4-48C6-4F04-80C5-FDC43556DAC9}"/>
              </a:ext>
            </a:extLst>
          </p:cNvPr>
          <p:cNvSpPr>
            <a:spLocks noChangeAspect="1" noChangeArrowheads="1"/>
          </p:cNvSpPr>
          <p:nvPr/>
        </p:nvSpPr>
        <p:spPr bwMode="auto">
          <a:xfrm>
            <a:off x="6096000" y="3429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IN"/>
          </a:p>
        </p:txBody>
      </p:sp>
      <p:pic>
        <p:nvPicPr>
          <p:cNvPr id="6" name="Picture 5">
            <a:extLst>
              <a:ext uri="{FF2B5EF4-FFF2-40B4-BE49-F238E27FC236}">
                <a16:creationId xmlns:a16="http://schemas.microsoft.com/office/drawing/2014/main" id="{4A125A65-9110-4116-8269-2647F234D5CA}"/>
              </a:ext>
            </a:extLst>
          </p:cNvPr>
          <p:cNvPicPr>
            <a:picLocks noChangeAspect="1"/>
          </p:cNvPicPr>
          <p:nvPr/>
        </p:nvPicPr>
        <p:blipFill>
          <a:blip r:embed="rId4"/>
          <a:stretch>
            <a:fillRect/>
          </a:stretch>
        </p:blipFill>
        <p:spPr>
          <a:xfrm>
            <a:off x="463679" y="791976"/>
            <a:ext cx="3686175" cy="1724025"/>
          </a:xfrm>
          <a:prstGeom prst="rect">
            <a:avLst/>
          </a:prstGeom>
        </p:spPr>
      </p:pic>
      <p:pic>
        <p:nvPicPr>
          <p:cNvPr id="7" name="Picture 6">
            <a:extLst>
              <a:ext uri="{FF2B5EF4-FFF2-40B4-BE49-F238E27FC236}">
                <a16:creationId xmlns:a16="http://schemas.microsoft.com/office/drawing/2014/main" id="{713679B6-DC72-4871-AD66-3D3D54CC4DEB}"/>
              </a:ext>
            </a:extLst>
          </p:cNvPr>
          <p:cNvPicPr>
            <a:picLocks noChangeAspect="1"/>
          </p:cNvPicPr>
          <p:nvPr/>
        </p:nvPicPr>
        <p:blipFill>
          <a:blip r:embed="rId5"/>
          <a:stretch>
            <a:fillRect/>
          </a:stretch>
        </p:blipFill>
        <p:spPr>
          <a:xfrm>
            <a:off x="446533" y="2872321"/>
            <a:ext cx="7446268" cy="3518244"/>
          </a:xfrm>
          <a:prstGeom prst="rect">
            <a:avLst/>
          </a:prstGeom>
        </p:spPr>
      </p:pic>
      <p:pic>
        <p:nvPicPr>
          <p:cNvPr id="8" name="Picture 7">
            <a:extLst>
              <a:ext uri="{FF2B5EF4-FFF2-40B4-BE49-F238E27FC236}">
                <a16:creationId xmlns:a16="http://schemas.microsoft.com/office/drawing/2014/main" id="{6DAC56B2-D7EC-46E2-9A4B-1028E8EBEC12}"/>
              </a:ext>
            </a:extLst>
          </p:cNvPr>
          <p:cNvPicPr>
            <a:picLocks noChangeAspect="1"/>
          </p:cNvPicPr>
          <p:nvPr/>
        </p:nvPicPr>
        <p:blipFill rotWithShape="1">
          <a:blip r:embed="rId6"/>
          <a:srcRect r="11625"/>
          <a:stretch/>
        </p:blipFill>
        <p:spPr>
          <a:xfrm>
            <a:off x="4241830" y="720341"/>
            <a:ext cx="7486491" cy="1795660"/>
          </a:xfrm>
          <a:prstGeom prst="rect">
            <a:avLst/>
          </a:prstGeom>
        </p:spPr>
      </p:pic>
    </p:spTree>
    <p:extLst>
      <p:ext uri="{BB962C8B-B14F-4D97-AF65-F5344CB8AC3E}">
        <p14:creationId xmlns:p14="http://schemas.microsoft.com/office/powerpoint/2010/main" val="35013474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tile tx="0" ty="0" sx="100000" sy="100000" flip="none" algn="tl"/>
        </a:blip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379F11E2-8BA5-4C5C-AE7C-361E5EA011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5" name="Picture 4">
            <a:extLst>
              <a:ext uri="{FF2B5EF4-FFF2-40B4-BE49-F238E27FC236}">
                <a16:creationId xmlns:a16="http://schemas.microsoft.com/office/drawing/2014/main" id="{A21EA617-6D48-425F-97A8-7FEC82C8F401}"/>
              </a:ext>
            </a:extLst>
          </p:cNvPr>
          <p:cNvPicPr>
            <a:picLocks noChangeAspect="1"/>
          </p:cNvPicPr>
          <p:nvPr/>
        </p:nvPicPr>
        <p:blipFill>
          <a:blip r:embed="rId4">
            <a:extLst>
              <a:ext uri="{837473B0-CC2E-450A-ABE3-18F120FF3D39}">
                <a1611:picAttrSrcUrl xmlns:a1611="http://schemas.microsoft.com/office/drawing/2016/11/main" r:id="rId5"/>
              </a:ext>
            </a:extLst>
          </a:blip>
          <a:srcRect l="5978" r="5978"/>
          <a:stretch/>
        </p:blipFill>
        <p:spPr>
          <a:xfrm>
            <a:off x="430043" y="683558"/>
            <a:ext cx="7498616" cy="5676901"/>
          </a:xfrm>
          <a:prstGeom prst="rect">
            <a:avLst/>
          </a:prstGeom>
        </p:spPr>
      </p:pic>
      <p:sp>
        <p:nvSpPr>
          <p:cNvPr id="12" name="Rectangle 11">
            <a:extLst>
              <a:ext uri="{FF2B5EF4-FFF2-40B4-BE49-F238E27FC236}">
                <a16:creationId xmlns:a16="http://schemas.microsoft.com/office/drawing/2014/main" id="{7C00E1DA-EC7C-40FC-95E3-11FDCD2E42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0F87E73C-2B1A-4602-BFBE-CFE1E55D9B38}"/>
              </a:ext>
            </a:extLst>
          </p:cNvPr>
          <p:cNvSpPr>
            <a:spLocks noGrp="1"/>
          </p:cNvSpPr>
          <p:nvPr>
            <p:ph type="ctrTitle"/>
          </p:nvPr>
        </p:nvSpPr>
        <p:spPr>
          <a:xfrm>
            <a:off x="8353019" y="3177770"/>
            <a:ext cx="3081576" cy="1746762"/>
          </a:xfrm>
        </p:spPr>
        <p:txBody>
          <a:bodyPr>
            <a:noAutofit/>
          </a:bodyPr>
          <a:lstStyle/>
          <a:p>
            <a:r>
              <a:rPr lang="en-US" sz="6000" dirty="0">
                <a:solidFill>
                  <a:srgbClr val="FFFFFF"/>
                </a:solidFill>
              </a:rPr>
              <a:t>Thank You  </a:t>
            </a:r>
          </a:p>
        </p:txBody>
      </p:sp>
      <p:grpSp>
        <p:nvGrpSpPr>
          <p:cNvPr id="14" name="Group 13">
            <a:extLst>
              <a:ext uri="{FF2B5EF4-FFF2-40B4-BE49-F238E27FC236}">
                <a16:creationId xmlns:a16="http://schemas.microsoft.com/office/drawing/2014/main" id="{9A421166-2996-41A7-B094-AE5316F347D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5" name="Rectangle 14">
              <a:extLst>
                <a:ext uri="{FF2B5EF4-FFF2-40B4-BE49-F238E27FC236}">
                  <a16:creationId xmlns:a16="http://schemas.microsoft.com/office/drawing/2014/main" id="{FDBB1B92-A3EB-43E4-8FAB-D20E8ED14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3F3972F4-FE7E-48EA-AAD8-9BE5750A667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221614E5-870B-4D5E-A43B-8FF7E53234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19194499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9CB4CB-2E6C-45AC-AC05-6B796AD27516}"/>
              </a:ext>
            </a:extLst>
          </p:cNvPr>
          <p:cNvSpPr>
            <a:spLocks noGrp="1"/>
          </p:cNvSpPr>
          <p:nvPr>
            <p:ph type="title"/>
          </p:nvPr>
        </p:nvSpPr>
        <p:spPr/>
        <p:txBody>
          <a:bodyPr/>
          <a:lstStyle/>
          <a:p>
            <a:r>
              <a:rPr lang="en-US" dirty="0"/>
              <a:t>TEAM MEMBERS</a:t>
            </a:r>
            <a:endParaRPr lang="en-IN" dirty="0"/>
          </a:p>
        </p:txBody>
      </p:sp>
      <p:sp>
        <p:nvSpPr>
          <p:cNvPr id="3" name="Content Placeholder 2">
            <a:extLst>
              <a:ext uri="{FF2B5EF4-FFF2-40B4-BE49-F238E27FC236}">
                <a16:creationId xmlns:a16="http://schemas.microsoft.com/office/drawing/2014/main" id="{71A11DB2-6C19-4B7D-AD27-F6E9DE9DF49F}"/>
              </a:ext>
            </a:extLst>
          </p:cNvPr>
          <p:cNvSpPr>
            <a:spLocks noGrp="1"/>
          </p:cNvSpPr>
          <p:nvPr>
            <p:ph idx="1"/>
          </p:nvPr>
        </p:nvSpPr>
        <p:spPr>
          <a:xfrm>
            <a:off x="581192" y="2180496"/>
            <a:ext cx="5398267" cy="3678303"/>
          </a:xfrm>
        </p:spPr>
        <p:txBody>
          <a:bodyPr/>
          <a:lstStyle/>
          <a:p>
            <a:r>
              <a:rPr lang="en-IN" b="0" i="0" dirty="0">
                <a:effectLst/>
                <a:latin typeface="Arial" panose="020B0604020202020204" pitchFamily="34" charset="0"/>
              </a:rPr>
              <a:t>AVUTHU GANGADHAR REDDY</a:t>
            </a:r>
          </a:p>
          <a:p>
            <a:r>
              <a:rPr lang="en-IN" b="0" i="0" dirty="0">
                <a:effectLst/>
                <a:latin typeface="Arial" panose="020B0604020202020204" pitchFamily="34" charset="0"/>
              </a:rPr>
              <a:t>TANGUTURI RUKESH REDDY </a:t>
            </a:r>
          </a:p>
          <a:p>
            <a:r>
              <a:rPr lang="en-IN" b="0" i="0" dirty="0">
                <a:effectLst/>
                <a:latin typeface="Arial" panose="020B0604020202020204" pitchFamily="34" charset="0"/>
              </a:rPr>
              <a:t>DHARSON T </a:t>
            </a:r>
          </a:p>
          <a:p>
            <a:r>
              <a:rPr lang="en-IN" b="0" i="0" dirty="0">
                <a:effectLst/>
                <a:latin typeface="Arial" panose="020B0604020202020204" pitchFamily="34" charset="0"/>
              </a:rPr>
              <a:t>VUTUKURU HEMANTHA KUMAR REDDY </a:t>
            </a:r>
          </a:p>
          <a:p>
            <a:r>
              <a:rPr lang="en-IN" b="0" i="0" dirty="0">
                <a:effectLst/>
                <a:latin typeface="Arial" panose="020B0604020202020204" pitchFamily="34" charset="0"/>
              </a:rPr>
              <a:t>VANSH KAPOOR </a:t>
            </a:r>
            <a:endParaRPr lang="en-IN" dirty="0"/>
          </a:p>
        </p:txBody>
      </p:sp>
      <mc:AlternateContent xmlns:mc="http://schemas.openxmlformats.org/markup-compatibility/2006">
        <mc:Choice xmlns:am3d="http://schemas.microsoft.com/office/drawing/2017/model3d" Requires="am3d">
          <p:graphicFrame>
            <p:nvGraphicFramePr>
              <p:cNvPr id="5" name="3D Model 4" descr="Head With Gears">
                <a:extLst>
                  <a:ext uri="{FF2B5EF4-FFF2-40B4-BE49-F238E27FC236}">
                    <a16:creationId xmlns:a16="http://schemas.microsoft.com/office/drawing/2014/main" id="{F8A5F94D-B05A-4920-8B2F-E81B5C137DAF}"/>
                  </a:ext>
                </a:extLst>
              </p:cNvPr>
              <p:cNvGraphicFramePr/>
              <p:nvPr>
                <p:extLst>
                  <p:ext uri="{D42A27DB-BD31-4B8C-83A1-F6EECF244321}">
                    <p14:modId xmlns:p14="http://schemas.microsoft.com/office/powerpoint/2010/main" val="3566186797"/>
                  </p:ext>
                </p:extLst>
              </p:nvPr>
            </p:nvGraphicFramePr>
            <p:xfrm>
              <a:off x="7510121" y="2180496"/>
              <a:ext cx="3339473" cy="3792966"/>
            </p:xfrm>
            <a:graphic>
              <a:graphicData uri="http://schemas.microsoft.com/office/drawing/2017/model3d">
                <am3d:model3d r:embed="rId2">
                  <am3d:spPr>
                    <a:xfrm>
                      <a:off x="0" y="0"/>
                      <a:ext cx="3339473" cy="3792966"/>
                    </a:xfrm>
                    <a:prstGeom prst="rect">
                      <a:avLst/>
                    </a:prstGeom>
                  </am3d:spPr>
                  <am3d:camera>
                    <am3d:pos x="0" y="0" z="62689370"/>
                    <am3d:up dx="0" dy="36000000" dz="0"/>
                    <am3d:lookAt x="0" y="0" z="0"/>
                    <am3d:perspective fov="2700000"/>
                  </am3d:camera>
                  <am3d:trans>
                    <am3d:meterPerModelUnit n="119171" d="1000000"/>
                    <am3d:preTrans dx="-164765" dy="-18081215" dz="-21786"/>
                    <am3d:scale>
                      <am3d:sx n="1000000" d="1000000"/>
                      <am3d:sy n="1000000" d="1000000"/>
                      <am3d:sz n="1000000" d="1000000"/>
                    </am3d:scale>
                    <am3d:rot/>
                    <am3d:postTrans dx="0" dy="0" dz="0"/>
                  </am3d:trans>
                  <am3d:raster rName="Office3DRenderer" rVer="16.0.8326">
                    <am3d:blip r:embed="rId3"/>
                  </am3d:raster>
                  <am3d:objViewport viewportSz="541866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5" name="3D Model 4" descr="Head With Gears">
                <a:extLst>
                  <a:ext uri="{FF2B5EF4-FFF2-40B4-BE49-F238E27FC236}">
                    <a16:creationId xmlns:a16="http://schemas.microsoft.com/office/drawing/2014/main" id="{F8A5F94D-B05A-4920-8B2F-E81B5C137DAF}"/>
                  </a:ext>
                </a:extLst>
              </p:cNvPr>
              <p:cNvPicPr>
                <a:picLocks noGrp="1" noRot="1" noChangeAspect="1" noMove="1" noResize="1" noEditPoints="1" noAdjustHandles="1" noChangeArrowheads="1" noChangeShapeType="1" noCrop="1"/>
              </p:cNvPicPr>
              <p:nvPr/>
            </p:nvPicPr>
            <p:blipFill>
              <a:blip r:embed="rId3"/>
              <a:stretch>
                <a:fillRect/>
              </a:stretch>
            </p:blipFill>
            <p:spPr>
              <a:xfrm>
                <a:off x="7510121" y="2180496"/>
                <a:ext cx="3339473" cy="3792966"/>
              </a:xfrm>
              <a:prstGeom prst="rect">
                <a:avLst/>
              </a:prstGeom>
            </p:spPr>
          </p:pic>
        </mc:Fallback>
      </mc:AlternateContent>
    </p:spTree>
    <p:extLst>
      <p:ext uri="{BB962C8B-B14F-4D97-AF65-F5344CB8AC3E}">
        <p14:creationId xmlns:p14="http://schemas.microsoft.com/office/powerpoint/2010/main" val="34761420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4AE9D071-98CF-435C-BD2B-976514544DC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8" name="Content Placeholder 4">
            <a:extLst>
              <a:ext uri="{FF2B5EF4-FFF2-40B4-BE49-F238E27FC236}">
                <a16:creationId xmlns:a16="http://schemas.microsoft.com/office/drawing/2014/main" id="{EA70616B-E344-4856-8DF9-707C26236613}"/>
              </a:ext>
            </a:extLst>
          </p:cNvPr>
          <p:cNvPicPr>
            <a:picLocks noChangeAspect="1"/>
          </p:cNvPicPr>
          <p:nvPr/>
        </p:nvPicPr>
        <p:blipFill>
          <a:blip r:embed="rId3">
            <a:extLst>
              <a:ext uri="{837473B0-CC2E-450A-ABE3-18F120FF3D39}">
                <a1611:picAttrSrcUrl xmlns:a1611="http://schemas.microsoft.com/office/drawing/2016/11/main" r:id="rId4"/>
              </a:ext>
            </a:extLst>
          </a:blip>
          <a:srcRect t="7547" b="7547"/>
          <a:stretch/>
        </p:blipFill>
        <p:spPr>
          <a:xfrm>
            <a:off x="20" y="0"/>
            <a:ext cx="12191980" cy="6857990"/>
          </a:xfrm>
          <a:prstGeom prst="rect">
            <a:avLst/>
          </a:prstGeom>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ln>
        </p:spPr>
      </p:pic>
      <p:grpSp>
        <p:nvGrpSpPr>
          <p:cNvPr id="15" name="Group 14">
            <a:extLst>
              <a:ext uri="{FF2B5EF4-FFF2-40B4-BE49-F238E27FC236}">
                <a16:creationId xmlns:a16="http://schemas.microsoft.com/office/drawing/2014/main" id="{D619FC33-16ED-4246-9596-BEFEB55E4CF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7" y="457200"/>
            <a:ext cx="7507083" cy="5935132"/>
            <a:chOff x="438067" y="457200"/>
            <a:chExt cx="7507083" cy="5935132"/>
          </a:xfrm>
        </p:grpSpPr>
        <p:sp>
          <p:nvSpPr>
            <p:cNvPr id="16" name="Rectangle 15">
              <a:extLst>
                <a:ext uri="{FF2B5EF4-FFF2-40B4-BE49-F238E27FC236}">
                  <a16:creationId xmlns:a16="http://schemas.microsoft.com/office/drawing/2014/main" id="{2EEA80E1-F99F-4009-837F-2F72F8A5D58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7" y="618067"/>
              <a:ext cx="7503665"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17" name="Rectangle 16">
              <a:extLst>
                <a:ext uri="{FF2B5EF4-FFF2-40B4-BE49-F238E27FC236}">
                  <a16:creationId xmlns:a16="http://schemas.microsoft.com/office/drawing/2014/main" id="{0230AF9A-4641-4BD8-9F95-9607CD30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8703D4EC-9389-41B6-B88B-B6FDC8CD333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a:extLst>
              <a:ext uri="{FF2B5EF4-FFF2-40B4-BE49-F238E27FC236}">
                <a16:creationId xmlns:a16="http://schemas.microsoft.com/office/drawing/2014/main" id="{7F2616EE-270D-4F4C-BA1F-2708D387B800}"/>
              </a:ext>
            </a:extLst>
          </p:cNvPr>
          <p:cNvSpPr>
            <a:spLocks noGrp="1"/>
          </p:cNvSpPr>
          <p:nvPr>
            <p:ph type="title"/>
          </p:nvPr>
        </p:nvSpPr>
        <p:spPr>
          <a:xfrm>
            <a:off x="584200" y="766900"/>
            <a:ext cx="7213600" cy="399797"/>
          </a:xfrm>
          <a:noFill/>
        </p:spPr>
        <p:txBody>
          <a:bodyPr anchor="ctr">
            <a:normAutofit fontScale="90000"/>
          </a:bodyPr>
          <a:lstStyle/>
          <a:p>
            <a:pPr algn="ctr"/>
            <a:r>
              <a:rPr lang="en-US" dirty="0"/>
              <a:t>INTRODUCTION</a:t>
            </a:r>
          </a:p>
        </p:txBody>
      </p:sp>
      <p:sp>
        <p:nvSpPr>
          <p:cNvPr id="4" name="Content Placeholder 3">
            <a:extLst>
              <a:ext uri="{FF2B5EF4-FFF2-40B4-BE49-F238E27FC236}">
                <a16:creationId xmlns:a16="http://schemas.microsoft.com/office/drawing/2014/main" id="{7B03EA08-C57C-4F41-A49A-D0B336D5702D}"/>
              </a:ext>
            </a:extLst>
          </p:cNvPr>
          <p:cNvSpPr>
            <a:spLocks noGrp="1"/>
          </p:cNvSpPr>
          <p:nvPr>
            <p:ph idx="1"/>
          </p:nvPr>
        </p:nvSpPr>
        <p:spPr>
          <a:xfrm>
            <a:off x="581193" y="1232568"/>
            <a:ext cx="7119490" cy="4626232"/>
          </a:xfrm>
          <a:noFill/>
        </p:spPr>
        <p:txBody>
          <a:bodyPr>
            <a:normAutofit lnSpcReduction="10000"/>
          </a:bodyPr>
          <a:lstStyle/>
          <a:p>
            <a:r>
              <a:rPr lang="en-US" b="0" i="0" dirty="0">
                <a:solidFill>
                  <a:schemeClr val="accent1">
                    <a:lumMod val="40000"/>
                    <a:lumOff val="60000"/>
                  </a:schemeClr>
                </a:solidFill>
                <a:effectLst/>
                <a:latin typeface="Arial" panose="020B0604020202020204" pitchFamily="34" charset="0"/>
              </a:rPr>
              <a:t>Jane plans to open a flower shop in the local flower market. The initial cost includes the booth license, furnishings and decorations, a truck to transport flowers from the greenhouse to the shop, and so on. Jane will have to recoup these costs by earning income. She has estimated how much net income she will earn in each of the following M months . Jane wants to predict how successful her flower shop will be by calculating the IRR (Internal Rate of Return)for the M-month period. Given a series of (time, cash flow) pairs ( </a:t>
            </a:r>
            <a:r>
              <a:rPr lang="en-US" b="0" i="0" dirty="0" err="1">
                <a:solidFill>
                  <a:schemeClr val="accent1">
                    <a:lumMod val="40000"/>
                    <a:lumOff val="60000"/>
                  </a:schemeClr>
                </a:solidFill>
                <a:effectLst/>
                <a:latin typeface="Arial" panose="020B0604020202020204" pitchFamily="34" charset="0"/>
              </a:rPr>
              <a:t>i</a:t>
            </a:r>
            <a:r>
              <a:rPr lang="en-US" b="0" i="0" dirty="0">
                <a:solidFill>
                  <a:schemeClr val="accent1">
                    <a:lumMod val="40000"/>
                    <a:lumOff val="60000"/>
                  </a:schemeClr>
                </a:solidFill>
                <a:effectLst/>
                <a:latin typeface="Arial" panose="020B0604020202020204" pitchFamily="34" charset="0"/>
              </a:rPr>
              <a:t>, Ci), the IRR is the compound interest rate that would make total cash exactly 0 at the end of the last month. The higher the IRR is, the more successful the business is. If the IRR is lower than the inflation rate, it would be wise not to start the business in the first place . </a:t>
            </a:r>
          </a:p>
          <a:p>
            <a:r>
              <a:rPr lang="en-US" dirty="0">
                <a:solidFill>
                  <a:schemeClr val="accent1">
                    <a:lumMod val="40000"/>
                    <a:lumOff val="60000"/>
                  </a:schemeClr>
                </a:solidFill>
              </a:rPr>
              <a:t>In  this  case,  there  is  only  one  rate  (~=8.8963%)  that  satisfies  the equation . Help Jane to calculate the  IRR for her business. It is guaranteed that -1 &lt;r&lt; 1, and there is exactly one solution in each test case.</a:t>
            </a:r>
            <a:endParaRPr lang="en-IN" dirty="0">
              <a:solidFill>
                <a:schemeClr val="accent1">
                  <a:lumMod val="40000"/>
                  <a:lumOff val="60000"/>
                </a:schemeClr>
              </a:solidFill>
            </a:endParaRPr>
          </a:p>
        </p:txBody>
      </p:sp>
    </p:spTree>
    <p:extLst>
      <p:ext uri="{BB962C8B-B14F-4D97-AF65-F5344CB8AC3E}">
        <p14:creationId xmlns:p14="http://schemas.microsoft.com/office/powerpoint/2010/main" val="4209322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F264FE-4B7B-2E4A-9EB3-B625090BE95A}"/>
              </a:ext>
            </a:extLst>
          </p:cNvPr>
          <p:cNvSpPr>
            <a:spLocks noGrp="1"/>
          </p:cNvSpPr>
          <p:nvPr>
            <p:ph type="title"/>
          </p:nvPr>
        </p:nvSpPr>
        <p:spPr/>
        <p:txBody>
          <a:bodyPr/>
          <a:lstStyle/>
          <a:p>
            <a:r>
              <a:rPr lang="en-US" dirty="0">
                <a:solidFill>
                  <a:srgbClr val="92D050"/>
                </a:solidFill>
              </a:rPr>
              <a:t>Explanation of question:</a:t>
            </a:r>
          </a:p>
        </p:txBody>
      </p:sp>
      <p:sp>
        <p:nvSpPr>
          <p:cNvPr id="4" name="TextBox 3">
            <a:extLst>
              <a:ext uri="{FF2B5EF4-FFF2-40B4-BE49-F238E27FC236}">
                <a16:creationId xmlns:a16="http://schemas.microsoft.com/office/drawing/2014/main" id="{169B3682-6D59-3A41-B2C3-00AE6F7732A5}"/>
              </a:ext>
            </a:extLst>
          </p:cNvPr>
          <p:cNvSpPr txBox="1"/>
          <p:nvPr/>
        </p:nvSpPr>
        <p:spPr>
          <a:xfrm>
            <a:off x="867508" y="2229653"/>
            <a:ext cx="10738002" cy="3754874"/>
          </a:xfrm>
          <a:prstGeom prst="rect">
            <a:avLst/>
          </a:prstGeom>
          <a:noFill/>
        </p:spPr>
        <p:txBody>
          <a:bodyPr wrap="square" rtlCol="0">
            <a:spAutoFit/>
          </a:bodyPr>
          <a:lstStyle/>
          <a:p>
            <a:r>
              <a:rPr lang="en-US" sz="2000" dirty="0">
                <a:latin typeface="Arial" panose="020B0604020202020204" pitchFamily="34" charset="0"/>
                <a:cs typeface="Arial" panose="020B0604020202020204" pitchFamily="34" charset="0"/>
              </a:rPr>
              <a:t>Jane plans to open a flower shop , he plans to set the amount to maintain the flower shop.</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The </a:t>
            </a:r>
            <a:r>
              <a:rPr lang="en-US" sz="2000" dirty="0" err="1">
                <a:latin typeface="Arial" panose="020B0604020202020204" pitchFamily="34" charset="0"/>
                <a:cs typeface="Arial" panose="020B0604020202020204" pitchFamily="34" charset="0"/>
              </a:rPr>
              <a:t>intial</a:t>
            </a:r>
            <a:r>
              <a:rPr lang="en-US" sz="2000" dirty="0">
                <a:latin typeface="Arial" panose="020B0604020202020204" pitchFamily="34" charset="0"/>
                <a:cs typeface="Arial" panose="020B0604020202020204" pitchFamily="34" charset="0"/>
              </a:rPr>
              <a:t> cost includes booth </a:t>
            </a:r>
            <a:r>
              <a:rPr lang="en-US" sz="2000" dirty="0" err="1">
                <a:latin typeface="Arial" panose="020B0604020202020204" pitchFamily="34" charset="0"/>
                <a:cs typeface="Arial" panose="020B0604020202020204" pitchFamily="34" charset="0"/>
              </a:rPr>
              <a:t>liscense</a:t>
            </a:r>
            <a:r>
              <a:rPr lang="en-US" sz="2000" dirty="0">
                <a:latin typeface="Arial" panose="020B0604020202020204" pitchFamily="34" charset="0"/>
                <a:cs typeface="Arial" panose="020B0604020202020204" pitchFamily="34" charset="0"/>
              </a:rPr>
              <a:t>, furniture, decorations and transport charges</a:t>
            </a:r>
            <a:r>
              <a:rPr lang="en-US" dirty="0">
                <a:latin typeface="Arial" panose="020B0604020202020204" pitchFamily="34" charset="0"/>
                <a:cs typeface="Arial" panose="020B0604020202020204" pitchFamily="34" charset="0"/>
              </a:rPr>
              <a:t>.</a:t>
            </a:r>
          </a:p>
          <a:p>
            <a:endParaRPr lang="en-US"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Jane estimates the net income that she will earn in each month . To predict the successful</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rate of her flower shop we know that by calculating the IRR.</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IRR is Internal rate of return , we know that the higher the IRR value the success rate will be</a:t>
            </a:r>
          </a:p>
          <a:p>
            <a:endParaRPr lang="en-US" sz="2000" dirty="0">
              <a:latin typeface="Arial" panose="020B0604020202020204" pitchFamily="34" charset="0"/>
              <a:cs typeface="Arial" panose="020B0604020202020204" pitchFamily="34" charset="0"/>
            </a:endParaRPr>
          </a:p>
          <a:p>
            <a:r>
              <a:rPr lang="en-US" sz="2000" dirty="0">
                <a:latin typeface="Arial" panose="020B0604020202020204" pitchFamily="34" charset="0"/>
                <a:cs typeface="Arial" panose="020B0604020202020204" pitchFamily="34" charset="0"/>
              </a:rPr>
              <a:t>more.                       </a:t>
            </a:r>
          </a:p>
          <a:p>
            <a:r>
              <a:rPr lang="en-US" sz="2000" dirty="0">
                <a:latin typeface="Arial" panose="020B0604020202020204" pitchFamily="34" charset="0"/>
                <a:cs typeface="Arial" panose="020B0604020202020204" pitchFamily="34" charset="0"/>
              </a:rPr>
              <a:t>            </a:t>
            </a:r>
          </a:p>
        </p:txBody>
      </p:sp>
    </p:spTree>
    <p:extLst>
      <p:ext uri="{BB962C8B-B14F-4D97-AF65-F5344CB8AC3E}">
        <p14:creationId xmlns:p14="http://schemas.microsoft.com/office/powerpoint/2010/main" val="343026773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C2F01-F9F2-5246-B974-EE500A4EDDF9}"/>
              </a:ext>
            </a:extLst>
          </p:cNvPr>
          <p:cNvSpPr>
            <a:spLocks noGrp="1"/>
          </p:cNvSpPr>
          <p:nvPr>
            <p:ph type="ctrTitle"/>
          </p:nvPr>
        </p:nvSpPr>
        <p:spPr/>
        <p:txBody>
          <a:bodyPr/>
          <a:lstStyle/>
          <a:p>
            <a:r>
              <a:rPr lang="en-US"/>
              <a:t>Equation:</a:t>
            </a:r>
            <a:endParaRPr lang="en-US" dirty="0"/>
          </a:p>
        </p:txBody>
      </p:sp>
      <p:sp>
        <p:nvSpPr>
          <p:cNvPr id="3" name="Subtitle 2">
            <a:extLst>
              <a:ext uri="{FF2B5EF4-FFF2-40B4-BE49-F238E27FC236}">
                <a16:creationId xmlns:a16="http://schemas.microsoft.com/office/drawing/2014/main" id="{E1C9BC0E-BAAB-7541-9DCE-066D880EF573}"/>
              </a:ext>
            </a:extLst>
          </p:cNvPr>
          <p:cNvSpPr>
            <a:spLocks noGrp="1"/>
          </p:cNvSpPr>
          <p:nvPr>
            <p:ph type="subTitle" idx="1"/>
          </p:nvPr>
        </p:nvSpPr>
        <p:spPr/>
        <p:txBody>
          <a:bodyPr/>
          <a:lstStyle/>
          <a:p>
            <a:r>
              <a:rPr lang="en-US" dirty="0"/>
              <a:t>To calculate the success</a:t>
            </a:r>
          </a:p>
        </p:txBody>
      </p:sp>
      <mc:AlternateContent xmlns:mc="http://schemas.openxmlformats.org/markup-compatibility/2006" xmlns:a14="http://schemas.microsoft.com/office/drawing/2010/main">
        <mc:Choice Requires="a14">
          <p:sp>
            <p:nvSpPr>
              <p:cNvPr id="7" name="TextBox 6">
                <a:extLst>
                  <a:ext uri="{FF2B5EF4-FFF2-40B4-BE49-F238E27FC236}">
                    <a16:creationId xmlns:a16="http://schemas.microsoft.com/office/drawing/2014/main" id="{26C27FA3-3DBA-DA4F-8505-7E1E66DAA78F}"/>
                  </a:ext>
                </a:extLst>
              </p:cNvPr>
              <p:cNvSpPr txBox="1"/>
              <p:nvPr/>
            </p:nvSpPr>
            <p:spPr>
              <a:xfrm>
                <a:off x="675249" y="3474718"/>
                <a:ext cx="7652825" cy="2862322"/>
              </a:xfrm>
              <a:prstGeom prst="rect">
                <a:avLst/>
              </a:prstGeom>
              <a:noFill/>
            </p:spPr>
            <p:txBody>
              <a:bodyPr wrap="square" rtlCol="0">
                <a:spAutoFit/>
              </a:bodyPr>
              <a:lstStyle/>
              <a:p>
                <a:r>
                  <a:rPr lang="en-US" sz="2000" dirty="0">
                    <a:solidFill>
                      <a:schemeClr val="bg1"/>
                    </a:solidFill>
                    <a:latin typeface="Arial" panose="020B0604020202020204" pitchFamily="34" charset="0"/>
                    <a:cs typeface="Arial" panose="020B0604020202020204" pitchFamily="34" charset="0"/>
                  </a:rPr>
                  <a:t>Let consider,</a:t>
                </a:r>
              </a:p>
              <a:p>
                <a:r>
                  <a:rPr lang="en-US" sz="2000" dirty="0">
                    <a:solidFill>
                      <a:schemeClr val="bg1"/>
                    </a:solidFill>
                    <a:latin typeface="Arial" panose="020B0604020202020204" pitchFamily="34" charset="0"/>
                    <a:cs typeface="Arial" panose="020B0604020202020204" pitchFamily="34" charset="0"/>
                  </a:rPr>
                  <a:t>initial cost= </a:t>
                </a:r>
                <a:r>
                  <a:rPr lang="en-US" sz="2000" dirty="0" err="1">
                    <a:solidFill>
                      <a:schemeClr val="bg1"/>
                    </a:solidFill>
                    <a:latin typeface="Arial" panose="020B0604020202020204" pitchFamily="34" charset="0"/>
                    <a:cs typeface="Arial" panose="020B0604020202020204" pitchFamily="34" charset="0"/>
                  </a:rPr>
                  <a:t>i</a:t>
                </a:r>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if shop runs for three months ,take net incomes as x, y, z.</a:t>
                </a:r>
              </a:p>
              <a:p>
                <a:r>
                  <a:rPr lang="en-US" sz="2000" dirty="0">
                    <a:solidFill>
                      <a:schemeClr val="bg1"/>
                    </a:solidFill>
                    <a:latin typeface="Arial" panose="020B0604020202020204" pitchFamily="34" charset="0"/>
                    <a:cs typeface="Arial" panose="020B0604020202020204" pitchFamily="34" charset="0"/>
                  </a:rPr>
                  <a:t>IRR= r.</a:t>
                </a: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rgbClr val="FFFF00"/>
                    </a:solidFill>
                    <a:latin typeface="Arial" panose="020B0604020202020204" pitchFamily="34" charset="0"/>
                    <a:cs typeface="Arial" panose="020B0604020202020204" pitchFamily="34" charset="0"/>
                  </a:rPr>
                  <a:t>EQUATION:</a:t>
                </a:r>
                <a:r>
                  <a:rPr lang="en-US" sz="2000" dirty="0">
                    <a:solidFill>
                      <a:schemeClr val="bg1"/>
                    </a:solidFill>
                    <a:latin typeface="Arial" panose="020B0604020202020204" pitchFamily="34" charset="0"/>
                    <a:cs typeface="Arial" panose="020B0604020202020204" pitchFamily="34" charset="0"/>
                  </a:rPr>
                  <a:t>    </a:t>
                </a:r>
              </a:p>
              <a:p>
                <a:r>
                  <a:rPr lang="en-US" sz="2000" dirty="0">
                    <a:solidFill>
                      <a:schemeClr val="bg1"/>
                    </a:solidFill>
                    <a:latin typeface="Arial" panose="020B0604020202020204" pitchFamily="34" charset="0"/>
                    <a:cs typeface="Arial" panose="020B0604020202020204" pitchFamily="34" charset="0"/>
                  </a:rPr>
                  <a:t> </a:t>
                </a:r>
                <a14:m>
                  <m:oMath xmlns:m="http://schemas.openxmlformats.org/officeDocument/2006/math">
                    <m:r>
                      <a:rPr lang="en-US" sz="2000" b="0" i="1" smtClean="0">
                        <a:solidFill>
                          <a:schemeClr val="bg1"/>
                        </a:solidFill>
                        <a:latin typeface="Cambria Math" panose="02040503050406030204" pitchFamily="18" charset="0"/>
                        <a:cs typeface="Arial" panose="020B0604020202020204" pitchFamily="34" charset="0"/>
                      </a:rPr>
                      <m:t>−</m:t>
                    </m:r>
                    <m:r>
                      <a:rPr lang="en-US" sz="2000" b="0" i="1" smtClean="0">
                        <a:solidFill>
                          <a:schemeClr val="bg1"/>
                        </a:solidFill>
                        <a:latin typeface="Cambria Math" panose="02040503050406030204" pitchFamily="18" charset="0"/>
                        <a:cs typeface="Arial" panose="020B0604020202020204" pitchFamily="34" charset="0"/>
                      </a:rPr>
                      <m:t>𝑖</m:t>
                    </m:r>
                    <m:r>
                      <a:rPr lang="en-US" sz="2000" b="0" i="1" smtClean="0">
                        <a:solidFill>
                          <a:schemeClr val="bg1"/>
                        </a:solidFill>
                        <a:latin typeface="Cambria Math" panose="02040503050406030204" pitchFamily="18" charset="0"/>
                        <a:cs typeface="Arial" panose="020B0604020202020204" pitchFamily="34" charset="0"/>
                      </a:rPr>
                      <m:t>∗</m:t>
                    </m:r>
                    <m:sSup>
                      <m:sSupPr>
                        <m:ctrlPr>
                          <a:rPr lang="en-US" sz="2000" b="0" i="1" smtClean="0">
                            <a:solidFill>
                              <a:schemeClr val="bg1"/>
                            </a:solidFill>
                            <a:latin typeface="Cambria Math" panose="02040503050406030204" pitchFamily="18" charset="0"/>
                            <a:cs typeface="Arial" panose="020B0604020202020204" pitchFamily="34" charset="0"/>
                          </a:rPr>
                        </m:ctrlPr>
                      </m:sSupPr>
                      <m:e>
                        <m:d>
                          <m:dPr>
                            <m:ctrlPr>
                              <a:rPr lang="en-US" sz="2000" i="1">
                                <a:solidFill>
                                  <a:schemeClr val="bg1"/>
                                </a:solidFill>
                                <a:latin typeface="Cambria Math" panose="02040503050406030204" pitchFamily="18" charset="0"/>
                                <a:cs typeface="Arial" panose="020B0604020202020204" pitchFamily="34" charset="0"/>
                              </a:rPr>
                            </m:ctrlPr>
                          </m:dPr>
                          <m:e>
                            <m:r>
                              <a:rPr lang="en-US" sz="2000" i="1">
                                <a:solidFill>
                                  <a:schemeClr val="bg1"/>
                                </a:solidFill>
                                <a:latin typeface="Cambria Math" panose="02040503050406030204" pitchFamily="18" charset="0"/>
                                <a:cs typeface="Arial" panose="020B0604020202020204" pitchFamily="34" charset="0"/>
                              </a:rPr>
                              <m:t>1+</m:t>
                            </m:r>
                            <m:r>
                              <a:rPr lang="en-US" sz="2000" i="1">
                                <a:solidFill>
                                  <a:schemeClr val="bg1"/>
                                </a:solidFill>
                                <a:latin typeface="Cambria Math" panose="02040503050406030204" pitchFamily="18" charset="0"/>
                                <a:cs typeface="Arial" panose="020B0604020202020204" pitchFamily="34" charset="0"/>
                              </a:rPr>
                              <m:t>𝑟</m:t>
                            </m:r>
                          </m:e>
                        </m:d>
                      </m:e>
                      <m:sup>
                        <m:r>
                          <a:rPr lang="en-US" sz="2000" b="0" i="1" smtClean="0">
                            <a:solidFill>
                              <a:schemeClr val="bg1"/>
                            </a:solidFill>
                            <a:latin typeface="Cambria Math" panose="02040503050406030204" pitchFamily="18" charset="0"/>
                            <a:cs typeface="Arial" panose="020B0604020202020204" pitchFamily="34" charset="0"/>
                          </a:rPr>
                          <m:t>3</m:t>
                        </m:r>
                      </m:sup>
                    </m:sSup>
                    <m:r>
                      <a:rPr lang="en-US" sz="2000" b="0" i="0" smtClean="0">
                        <a:solidFill>
                          <a:schemeClr val="bg1"/>
                        </a:solidFill>
                        <a:latin typeface="Cambria Math" panose="02040503050406030204" pitchFamily="18" charset="0"/>
                        <a:cs typeface="Arial" panose="020B0604020202020204" pitchFamily="34" charset="0"/>
                      </a:rPr>
                      <m:t>+</m:t>
                    </m:r>
                    <m:r>
                      <m:rPr>
                        <m:sty m:val="p"/>
                      </m:rPr>
                      <a:rPr lang="en-US" sz="2000" b="0" i="0" smtClean="0">
                        <a:solidFill>
                          <a:schemeClr val="bg1"/>
                        </a:solidFill>
                        <a:latin typeface="Cambria Math" panose="02040503050406030204" pitchFamily="18" charset="0"/>
                        <a:cs typeface="Arial" panose="020B0604020202020204" pitchFamily="34" charset="0"/>
                      </a:rPr>
                      <m:t>x</m:t>
                    </m:r>
                    <m:r>
                      <a:rPr lang="en-US" sz="2000" b="0" i="0" smtClean="0">
                        <a:solidFill>
                          <a:schemeClr val="bg1"/>
                        </a:solidFill>
                        <a:latin typeface="Cambria Math" panose="02040503050406030204" pitchFamily="18" charset="0"/>
                        <a:cs typeface="Arial" panose="020B0604020202020204" pitchFamily="34" charset="0"/>
                      </a:rPr>
                      <m:t>∗</m:t>
                    </m:r>
                    <m:sSup>
                      <m:sSupPr>
                        <m:ctrlPr>
                          <a:rPr lang="en-US" sz="2000" b="0" i="1" smtClean="0">
                            <a:solidFill>
                              <a:schemeClr val="bg1"/>
                            </a:solidFill>
                            <a:latin typeface="Cambria Math" panose="02040503050406030204" pitchFamily="18" charset="0"/>
                            <a:cs typeface="Arial" panose="020B0604020202020204" pitchFamily="34" charset="0"/>
                          </a:rPr>
                        </m:ctrlPr>
                      </m:sSupPr>
                      <m:e>
                        <m:d>
                          <m:dPr>
                            <m:ctrlPr>
                              <a:rPr lang="en-US" sz="2000" i="1">
                                <a:solidFill>
                                  <a:schemeClr val="bg1"/>
                                </a:solidFill>
                                <a:latin typeface="Cambria Math" panose="02040503050406030204" pitchFamily="18" charset="0"/>
                                <a:cs typeface="Arial" panose="020B0604020202020204" pitchFamily="34" charset="0"/>
                              </a:rPr>
                            </m:ctrlPr>
                          </m:dPr>
                          <m:e>
                            <m:r>
                              <a:rPr lang="en-US" sz="2000" i="1">
                                <a:solidFill>
                                  <a:schemeClr val="bg1"/>
                                </a:solidFill>
                                <a:latin typeface="Cambria Math" panose="02040503050406030204" pitchFamily="18" charset="0"/>
                                <a:cs typeface="Arial" panose="020B0604020202020204" pitchFamily="34" charset="0"/>
                              </a:rPr>
                              <m:t>1+</m:t>
                            </m:r>
                            <m:r>
                              <a:rPr lang="en-US" sz="2000" i="1">
                                <a:solidFill>
                                  <a:schemeClr val="bg1"/>
                                </a:solidFill>
                                <a:latin typeface="Cambria Math" panose="02040503050406030204" pitchFamily="18" charset="0"/>
                                <a:cs typeface="Arial" panose="020B0604020202020204" pitchFamily="34" charset="0"/>
                              </a:rPr>
                              <m:t>𝑟</m:t>
                            </m:r>
                          </m:e>
                        </m:d>
                      </m:e>
                      <m:sup>
                        <m:r>
                          <a:rPr lang="en-US" sz="2000" b="0" i="1" smtClean="0">
                            <a:solidFill>
                              <a:schemeClr val="bg1"/>
                            </a:solidFill>
                            <a:latin typeface="Cambria Math" panose="02040503050406030204" pitchFamily="18" charset="0"/>
                            <a:cs typeface="Arial" panose="020B0604020202020204" pitchFamily="34" charset="0"/>
                          </a:rPr>
                          <m:t>2</m:t>
                        </m:r>
                      </m:sup>
                    </m:sSup>
                    <m:r>
                      <a:rPr lang="en-US" sz="2000" b="0" i="0" smtClean="0">
                        <a:solidFill>
                          <a:schemeClr val="bg1"/>
                        </a:solidFill>
                        <a:latin typeface="Cambria Math" panose="02040503050406030204" pitchFamily="18" charset="0"/>
                        <a:cs typeface="Arial" panose="020B0604020202020204" pitchFamily="34" charset="0"/>
                      </a:rPr>
                      <m:t>+</m:t>
                    </m:r>
                    <m:r>
                      <m:rPr>
                        <m:sty m:val="p"/>
                      </m:rPr>
                      <a:rPr lang="en-US" sz="2000" b="0" i="0" smtClean="0">
                        <a:solidFill>
                          <a:schemeClr val="bg1"/>
                        </a:solidFill>
                        <a:latin typeface="Cambria Math" panose="02040503050406030204" pitchFamily="18" charset="0"/>
                        <a:cs typeface="Arial" panose="020B0604020202020204" pitchFamily="34" charset="0"/>
                      </a:rPr>
                      <m:t>y</m:t>
                    </m:r>
                    <m:r>
                      <a:rPr lang="en-US" sz="2000" b="0" i="0" smtClean="0">
                        <a:solidFill>
                          <a:schemeClr val="bg1"/>
                        </a:solidFill>
                        <a:latin typeface="Cambria Math" panose="02040503050406030204" pitchFamily="18" charset="0"/>
                        <a:cs typeface="Arial" panose="020B0604020202020204" pitchFamily="34" charset="0"/>
                      </a:rPr>
                      <m:t>∗</m:t>
                    </m:r>
                    <m:d>
                      <m:dPr>
                        <m:ctrlPr>
                          <a:rPr lang="en-US" sz="2000" b="0" i="1" smtClean="0">
                            <a:solidFill>
                              <a:schemeClr val="bg1"/>
                            </a:solidFill>
                            <a:latin typeface="Cambria Math" panose="02040503050406030204" pitchFamily="18" charset="0"/>
                            <a:cs typeface="Arial" panose="020B0604020202020204" pitchFamily="34" charset="0"/>
                          </a:rPr>
                        </m:ctrlPr>
                      </m:dPr>
                      <m:e>
                        <m:r>
                          <a:rPr lang="en-US" sz="2000" i="1">
                            <a:solidFill>
                              <a:schemeClr val="bg1"/>
                            </a:solidFill>
                            <a:latin typeface="Cambria Math" panose="02040503050406030204" pitchFamily="18" charset="0"/>
                            <a:cs typeface="Arial" panose="020B0604020202020204" pitchFamily="34" charset="0"/>
                          </a:rPr>
                          <m:t>1+</m:t>
                        </m:r>
                        <m:r>
                          <a:rPr lang="en-US" sz="2000" i="1">
                            <a:solidFill>
                              <a:schemeClr val="bg1"/>
                            </a:solidFill>
                            <a:latin typeface="Cambria Math" panose="02040503050406030204" pitchFamily="18" charset="0"/>
                            <a:cs typeface="Arial" panose="020B0604020202020204" pitchFamily="34" charset="0"/>
                          </a:rPr>
                          <m:t>𝑟</m:t>
                        </m:r>
                      </m:e>
                    </m:d>
                    <m:r>
                      <a:rPr lang="en-US" sz="2000" b="0" i="1" smtClean="0">
                        <a:solidFill>
                          <a:schemeClr val="bg1"/>
                        </a:solidFill>
                        <a:latin typeface="Cambria Math" panose="02040503050406030204" pitchFamily="18" charset="0"/>
                        <a:cs typeface="Arial" panose="020B0604020202020204" pitchFamily="34" charset="0"/>
                      </a:rPr>
                      <m:t>+</m:t>
                    </m:r>
                    <m:r>
                      <a:rPr lang="en-US" sz="2000" b="0" i="1" smtClean="0">
                        <a:solidFill>
                          <a:schemeClr val="bg1"/>
                        </a:solidFill>
                        <a:latin typeface="Cambria Math" panose="02040503050406030204" pitchFamily="18" charset="0"/>
                        <a:cs typeface="Arial" panose="020B0604020202020204" pitchFamily="34" charset="0"/>
                      </a:rPr>
                      <m:t>𝑧</m:t>
                    </m:r>
                    <m:r>
                      <a:rPr lang="en-US" sz="2000" b="0" i="1" smtClean="0">
                        <a:solidFill>
                          <a:schemeClr val="bg1"/>
                        </a:solidFill>
                        <a:latin typeface="Cambria Math" panose="02040503050406030204" pitchFamily="18" charset="0"/>
                        <a:cs typeface="Arial" panose="020B0604020202020204" pitchFamily="34" charset="0"/>
                      </a:rPr>
                      <m:t>=0</m:t>
                    </m:r>
                  </m:oMath>
                </a14:m>
                <a:endParaRPr lang="en-US" sz="2000" dirty="0">
                  <a:solidFill>
                    <a:schemeClr val="bg1"/>
                  </a:solidFill>
                  <a:latin typeface="Arial" panose="020B0604020202020204" pitchFamily="34" charset="0"/>
                  <a:cs typeface="Arial" panose="020B0604020202020204" pitchFamily="34" charset="0"/>
                </a:endParaRPr>
              </a:p>
              <a:p>
                <a:endParaRPr lang="en-US" sz="2000" dirty="0">
                  <a:solidFill>
                    <a:schemeClr val="bg1"/>
                  </a:solidFill>
                  <a:latin typeface="Arial" panose="020B0604020202020204" pitchFamily="34" charset="0"/>
                  <a:cs typeface="Arial" panose="020B0604020202020204" pitchFamily="34" charset="0"/>
                </a:endParaRPr>
              </a:p>
              <a:p>
                <a:r>
                  <a:rPr lang="en-US" sz="2000" dirty="0">
                    <a:solidFill>
                      <a:schemeClr val="bg1"/>
                    </a:solidFill>
                    <a:latin typeface="Arial" panose="020B0604020202020204" pitchFamily="34" charset="0"/>
                    <a:cs typeface="Arial" panose="020B0604020202020204" pitchFamily="34" charset="0"/>
                  </a:rPr>
                  <a:t>There is one solution in each test case -1&lt; r &lt; 1.</a:t>
                </a:r>
              </a:p>
            </p:txBody>
          </p:sp>
        </mc:Choice>
        <mc:Fallback xmlns="">
          <p:sp>
            <p:nvSpPr>
              <p:cNvPr id="7" name="TextBox 6">
                <a:extLst>
                  <a:ext uri="{FF2B5EF4-FFF2-40B4-BE49-F238E27FC236}">
                    <a16:creationId xmlns:a16="http://schemas.microsoft.com/office/drawing/2014/main" id="{26C27FA3-3DBA-DA4F-8505-7E1E66DAA78F}"/>
                  </a:ext>
                </a:extLst>
              </p:cNvPr>
              <p:cNvSpPr txBox="1">
                <a:spLocks noRot="1" noChangeAspect="1" noMove="1" noResize="1" noEditPoints="1" noAdjustHandles="1" noChangeArrowheads="1" noChangeShapeType="1" noTextEdit="1"/>
              </p:cNvSpPr>
              <p:nvPr/>
            </p:nvSpPr>
            <p:spPr>
              <a:xfrm>
                <a:off x="675249" y="3474718"/>
                <a:ext cx="7652825" cy="2862322"/>
              </a:xfrm>
              <a:prstGeom prst="rect">
                <a:avLst/>
              </a:prstGeom>
              <a:blipFill>
                <a:blip r:embed="rId3"/>
                <a:stretch>
                  <a:fillRect l="-829" t="-881" b="-2643"/>
                </a:stretch>
              </a:blipFill>
            </p:spPr>
            <p:txBody>
              <a:bodyPr/>
              <a:lstStyle/>
              <a:p>
                <a:r>
                  <a:rPr lang="en-US">
                    <a:noFill/>
                  </a:rPr>
                  <a:t> </a:t>
                </a:r>
              </a:p>
            </p:txBody>
          </p:sp>
        </mc:Fallback>
      </mc:AlternateContent>
    </p:spTree>
    <p:extLst>
      <p:ext uri="{BB962C8B-B14F-4D97-AF65-F5344CB8AC3E}">
        <p14:creationId xmlns:p14="http://schemas.microsoft.com/office/powerpoint/2010/main" val="3332775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descr="Free Hud Technology Wind Ppt Template Background PNG &amp;amp; PSD image download -  Lovepik">
            <a:extLst>
              <a:ext uri="{FF2B5EF4-FFF2-40B4-BE49-F238E27FC236}">
                <a16:creationId xmlns:a16="http://schemas.microsoft.com/office/drawing/2014/main" id="{63E78147-ABF7-4E42-9C44-14FEE0C39BE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396" t="3164" r="1617" b="1188"/>
          <a:stretch/>
        </p:blipFill>
        <p:spPr bwMode="auto">
          <a:xfrm>
            <a:off x="1" y="-8965"/>
            <a:ext cx="12192000" cy="6938683"/>
          </a:xfrm>
          <a:prstGeom prst="rect">
            <a:avLst/>
          </a:prstGeom>
          <a:noFill/>
          <a:extLst>
            <a:ext uri="{909E8E84-426E-40DD-AFC4-6F175D3DCCD1}">
              <a14:hiddenFill xmlns:a14="http://schemas.microsoft.com/office/drawing/2010/main">
                <a:solidFill>
                  <a:srgbClr val="FFFFFF"/>
                </a:solidFill>
              </a14:hiddenFill>
            </a:ext>
          </a:extLst>
        </p:spPr>
      </p:pic>
      <p:sp>
        <p:nvSpPr>
          <p:cNvPr id="13" name="Title 3">
            <a:extLst>
              <a:ext uri="{FF2B5EF4-FFF2-40B4-BE49-F238E27FC236}">
                <a16:creationId xmlns:a16="http://schemas.microsoft.com/office/drawing/2014/main" id="{26FA8B6E-F56C-4298-886D-963398DA4038}"/>
              </a:ext>
            </a:extLst>
          </p:cNvPr>
          <p:cNvSpPr>
            <a:spLocks noGrp="1"/>
          </p:cNvSpPr>
          <p:nvPr>
            <p:ph type="title"/>
          </p:nvPr>
        </p:nvSpPr>
        <p:spPr>
          <a:xfrm>
            <a:off x="3561141" y="433823"/>
            <a:ext cx="4023000" cy="408860"/>
          </a:xfrm>
        </p:spPr>
        <p:txBody>
          <a:bodyPr>
            <a:normAutofit fontScale="90000"/>
          </a:bodyPr>
          <a:lstStyle/>
          <a:p>
            <a:r>
              <a:rPr lang="en-US" sz="4000" dirty="0"/>
              <a:t>INPUT / OUTPUT:</a:t>
            </a:r>
            <a:endParaRPr lang="en-IN" sz="4000" dirty="0"/>
          </a:p>
        </p:txBody>
      </p:sp>
      <p:sp>
        <p:nvSpPr>
          <p:cNvPr id="15" name="TextBox 14">
            <a:extLst>
              <a:ext uri="{FF2B5EF4-FFF2-40B4-BE49-F238E27FC236}">
                <a16:creationId xmlns:a16="http://schemas.microsoft.com/office/drawing/2014/main" id="{5FE2DEB8-9861-4FEC-B220-A80EF5E7EA2F}"/>
              </a:ext>
            </a:extLst>
          </p:cNvPr>
          <p:cNvSpPr txBox="1"/>
          <p:nvPr/>
        </p:nvSpPr>
        <p:spPr>
          <a:xfrm>
            <a:off x="607360" y="1143976"/>
            <a:ext cx="3758453" cy="4462760"/>
          </a:xfrm>
          <a:prstGeom prst="rect">
            <a:avLst/>
          </a:prstGeom>
          <a:noFill/>
        </p:spPr>
        <p:txBody>
          <a:bodyPr wrap="square">
            <a:spAutoFit/>
          </a:bodyPr>
          <a:lstStyle/>
          <a:p>
            <a:pPr marL="285750" indent="-285750" algn="l">
              <a:buFont typeface="Wingdings" panose="05000000000000000000" pitchFamily="2" charset="2"/>
              <a:buChar char="Ø"/>
            </a:pPr>
            <a:r>
              <a:rPr lang="en-US" sz="3200" b="0" i="0" dirty="0">
                <a:solidFill>
                  <a:schemeClr val="accent3">
                    <a:lumMod val="20000"/>
                    <a:lumOff val="80000"/>
                  </a:schemeClr>
                </a:solidFill>
                <a:effectLst/>
                <a:latin typeface="Arial" panose="020B0604020202020204" pitchFamily="34" charset="0"/>
              </a:rPr>
              <a:t>Input:</a:t>
            </a:r>
          </a:p>
          <a:p>
            <a:pPr algn="l"/>
            <a:r>
              <a:rPr lang="en-US" b="0" i="0" dirty="0">
                <a:solidFill>
                  <a:schemeClr val="accent3">
                    <a:lumMod val="20000"/>
                    <a:lumOff val="80000"/>
                  </a:schemeClr>
                </a:solidFill>
                <a:effectLst/>
                <a:latin typeface="Arial" panose="020B0604020202020204" pitchFamily="34" charset="0"/>
              </a:rPr>
              <a:t>The first line of the input gives the number of test cases, T.T test cases follow. Each test case starts with a positive integer M</a:t>
            </a:r>
            <a:r>
              <a:rPr lang="en-US" b="1" i="0" dirty="0">
                <a:solidFill>
                  <a:schemeClr val="accent3">
                    <a:lumMod val="20000"/>
                    <a:lumOff val="80000"/>
                  </a:schemeClr>
                </a:solidFill>
                <a:effectLst/>
                <a:latin typeface="Arial" panose="020B0604020202020204" pitchFamily="34" charset="0"/>
              </a:rPr>
              <a:t>: </a:t>
            </a:r>
            <a:r>
              <a:rPr lang="en-US" i="0" dirty="0">
                <a:solidFill>
                  <a:schemeClr val="accent3">
                    <a:lumMod val="20000"/>
                    <a:lumOff val="80000"/>
                  </a:schemeClr>
                </a:solidFill>
                <a:effectLst/>
                <a:latin typeface="Arial" panose="020B0604020202020204" pitchFamily="34" charset="0"/>
              </a:rPr>
              <a:t>the number </a:t>
            </a:r>
            <a:r>
              <a:rPr lang="en-US" b="0" i="0" dirty="0">
                <a:solidFill>
                  <a:schemeClr val="accent3">
                    <a:lumMod val="20000"/>
                    <a:lumOff val="80000"/>
                  </a:schemeClr>
                </a:solidFill>
                <a:effectLst/>
                <a:latin typeface="Arial" panose="020B0604020202020204" pitchFamily="34" charset="0"/>
              </a:rPr>
              <a:t>of months that the flower shop will be open. The next line contains M+ 1 non-negative integers Ci(0 ≤ </a:t>
            </a:r>
            <a:r>
              <a:rPr lang="en-US" b="0" i="0" dirty="0" err="1">
                <a:solidFill>
                  <a:schemeClr val="accent3">
                    <a:lumMod val="20000"/>
                    <a:lumOff val="80000"/>
                  </a:schemeClr>
                </a:solidFill>
                <a:effectLst/>
                <a:latin typeface="Arial" panose="020B0604020202020204" pitchFamily="34" charset="0"/>
              </a:rPr>
              <a:t>i</a:t>
            </a:r>
            <a:r>
              <a:rPr lang="en-US" b="0" i="0" dirty="0">
                <a:solidFill>
                  <a:schemeClr val="accent3">
                    <a:lumMod val="20000"/>
                    <a:lumOff val="80000"/>
                  </a:schemeClr>
                </a:solidFill>
                <a:effectLst/>
                <a:latin typeface="Arial" panose="020B0604020202020204" pitchFamily="34" charset="0"/>
              </a:rPr>
              <a:t> ≤M). Note that  C 0 represents the initial </a:t>
            </a:r>
            <a:endParaRPr lang="en-US" b="0" i="0" dirty="0">
              <a:solidFill>
                <a:schemeClr val="accent3">
                  <a:lumMod val="20000"/>
                  <a:lumOff val="80000"/>
                </a:schemeClr>
              </a:solidFill>
              <a:effectLst/>
              <a:latin typeface="Segoe UI" panose="020B0502040204020203" pitchFamily="34" charset="0"/>
            </a:endParaRPr>
          </a:p>
          <a:p>
            <a:pPr algn="l"/>
            <a:r>
              <a:rPr lang="en-US" b="0" i="0" dirty="0">
                <a:solidFill>
                  <a:schemeClr val="accent3">
                    <a:lumMod val="20000"/>
                    <a:lumOff val="80000"/>
                  </a:schemeClr>
                </a:solidFill>
                <a:effectLst/>
                <a:latin typeface="Arial" panose="020B0604020202020204" pitchFamily="34" charset="0"/>
              </a:rPr>
              <a:t>cost, all the remaining Cis are profits, the shop will always either make a positive net profit or zero net profit in each month, and will never have negative profits.</a:t>
            </a:r>
            <a:endParaRPr lang="en-US" b="0" i="0" dirty="0">
              <a:solidFill>
                <a:schemeClr val="accent3">
                  <a:lumMod val="20000"/>
                  <a:lumOff val="80000"/>
                </a:schemeClr>
              </a:solidFill>
              <a:effectLst/>
              <a:latin typeface="Segoe UI" panose="020B0502040204020203" pitchFamily="34" charset="0"/>
            </a:endParaRPr>
          </a:p>
        </p:txBody>
      </p:sp>
      <p:sp>
        <p:nvSpPr>
          <p:cNvPr id="17" name="TextBox 16">
            <a:extLst>
              <a:ext uri="{FF2B5EF4-FFF2-40B4-BE49-F238E27FC236}">
                <a16:creationId xmlns:a16="http://schemas.microsoft.com/office/drawing/2014/main" id="{89170130-C098-4928-B67C-5F4AF61E1135}"/>
              </a:ext>
            </a:extLst>
          </p:cNvPr>
          <p:cNvSpPr txBox="1"/>
          <p:nvPr/>
        </p:nvSpPr>
        <p:spPr>
          <a:xfrm>
            <a:off x="6771716" y="1145504"/>
            <a:ext cx="3650875" cy="3908762"/>
          </a:xfrm>
          <a:prstGeom prst="rect">
            <a:avLst/>
          </a:prstGeom>
          <a:noFill/>
        </p:spPr>
        <p:txBody>
          <a:bodyPr wrap="square">
            <a:spAutoFit/>
          </a:bodyPr>
          <a:lstStyle/>
          <a:p>
            <a:pPr marL="285750" indent="-285750">
              <a:buFont typeface="Wingdings" panose="05000000000000000000" pitchFamily="2" charset="2"/>
              <a:buChar char="Ø"/>
            </a:pPr>
            <a:r>
              <a:rPr lang="en-US" sz="3200" b="0" i="0" dirty="0">
                <a:solidFill>
                  <a:schemeClr val="accent3">
                    <a:lumMod val="20000"/>
                    <a:lumOff val="80000"/>
                  </a:schemeClr>
                </a:solidFill>
                <a:effectLst/>
                <a:latin typeface="Arial" panose="020B0604020202020204" pitchFamily="34" charset="0"/>
              </a:rPr>
              <a:t>Output:</a:t>
            </a:r>
          </a:p>
          <a:p>
            <a:r>
              <a:rPr lang="en-US" b="0" i="0" dirty="0">
                <a:solidFill>
                  <a:schemeClr val="accent3">
                    <a:lumMod val="20000"/>
                    <a:lumOff val="80000"/>
                  </a:schemeClr>
                </a:solidFill>
                <a:effectLst/>
                <a:latin typeface="Arial" panose="020B0604020202020204" pitchFamily="34" charset="0"/>
              </a:rPr>
              <a:t>For each test case, output one line containing Case #x: y, where x is the test case number (starting from 1) and y is a floating-point number: the IRR of Jane's business . Y will be considered correct if it is within an absolute or relative error of 10-6of the correct answer. See the FAQ for an explanation of what that means, and what formats of real numbers we accept.</a:t>
            </a:r>
            <a:endParaRPr lang="en-IN" dirty="0">
              <a:solidFill>
                <a:schemeClr val="accent3">
                  <a:lumMod val="20000"/>
                  <a:lumOff val="80000"/>
                </a:schemeClr>
              </a:solidFill>
            </a:endParaRPr>
          </a:p>
        </p:txBody>
      </p:sp>
    </p:spTree>
    <p:extLst>
      <p:ext uri="{BB962C8B-B14F-4D97-AF65-F5344CB8AC3E}">
        <p14:creationId xmlns:p14="http://schemas.microsoft.com/office/powerpoint/2010/main" val="36956356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extBox 18">
            <a:extLst>
              <a:ext uri="{FF2B5EF4-FFF2-40B4-BE49-F238E27FC236}">
                <a16:creationId xmlns:a16="http://schemas.microsoft.com/office/drawing/2014/main" id="{5F00C21F-C74B-4690-AFB5-A17717135764}"/>
              </a:ext>
            </a:extLst>
          </p:cNvPr>
          <p:cNvSpPr txBox="1"/>
          <p:nvPr/>
        </p:nvSpPr>
        <p:spPr>
          <a:xfrm>
            <a:off x="1452282" y="649487"/>
            <a:ext cx="6167718" cy="369332"/>
          </a:xfrm>
          <a:prstGeom prst="rect">
            <a:avLst/>
          </a:prstGeom>
          <a:noFill/>
        </p:spPr>
        <p:txBody>
          <a:bodyPr wrap="square">
            <a:spAutoFit/>
          </a:bodyPr>
          <a:lstStyle/>
          <a:p>
            <a:pPr marL="0" marR="0">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endParaRPr lang="en-IN" sz="2400" dirty="0">
              <a:solidFill>
                <a:schemeClr val="accent3">
                  <a:lumMod val="20000"/>
                  <a:lumOff val="80000"/>
                </a:schemeClr>
              </a:solidFill>
              <a:effectLst/>
              <a:latin typeface="Calibri" panose="020F0502020204030204" pitchFamily="34" charset="0"/>
              <a:ea typeface="Calibri" panose="020F0502020204030204" pitchFamily="34" charset="0"/>
              <a:cs typeface="Times New Roman" panose="02020603050405020304" pitchFamily="18" charset="0"/>
            </a:endParaRPr>
          </a:p>
        </p:txBody>
      </p:sp>
      <p:pic>
        <p:nvPicPr>
          <p:cNvPr id="2050" name="Picture 2" descr="Pi Mathematical Powerpoint Templates - Aqua / Cyan, Black, Blue, Education  - Free PPT Backgrounds and Templates">
            <a:extLst>
              <a:ext uri="{FF2B5EF4-FFF2-40B4-BE49-F238E27FC236}">
                <a16:creationId xmlns:a16="http://schemas.microsoft.com/office/drawing/2014/main" id="{4D996438-4649-4386-979E-27B31D9BC60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71120"/>
            <a:ext cx="12192000" cy="7131972"/>
          </a:xfrm>
          <a:prstGeom prst="rect">
            <a:avLst/>
          </a:prstGeom>
          <a:noFill/>
          <a:extLst>
            <a:ext uri="{909E8E84-426E-40DD-AFC4-6F175D3DCCD1}">
              <a14:hiddenFill xmlns:a14="http://schemas.microsoft.com/office/drawing/2010/main">
                <a:solidFill>
                  <a:srgbClr val="FFFFFF"/>
                </a:solidFill>
              </a14:hiddenFill>
            </a:ext>
          </a:extLst>
        </p:spPr>
      </p:pic>
      <p:sp>
        <p:nvSpPr>
          <p:cNvPr id="10" name="TextBox 9">
            <a:extLst>
              <a:ext uri="{FF2B5EF4-FFF2-40B4-BE49-F238E27FC236}">
                <a16:creationId xmlns:a16="http://schemas.microsoft.com/office/drawing/2014/main" id="{CD510ADE-5A4B-4F51-9156-A49B293A5CF6}"/>
              </a:ext>
            </a:extLst>
          </p:cNvPr>
          <p:cNvSpPr txBox="1"/>
          <p:nvPr/>
        </p:nvSpPr>
        <p:spPr>
          <a:xfrm>
            <a:off x="294640" y="649487"/>
            <a:ext cx="8879840" cy="5262979"/>
          </a:xfrm>
          <a:prstGeom prst="rect">
            <a:avLst/>
          </a:prstGeom>
          <a:noFill/>
        </p:spPr>
        <p:txBody>
          <a:bodyPr wrap="square">
            <a:spAutoFit/>
          </a:bodyPr>
          <a:lstStyle/>
          <a:p>
            <a:pPr marL="0" marR="0" algn="just" rtl="0" eaLnBrk="1" latinLnBrk="0" hangingPunct="1">
              <a:spcBef>
                <a:spcPts val="0"/>
              </a:spcBef>
              <a:spcAft>
                <a:spcPts val="0"/>
              </a:spcAft>
            </a:pPr>
            <a:r>
              <a:rPr lang="en-IN" sz="3600" dirty="0">
                <a:solidFill>
                  <a:schemeClr val="accent3">
                    <a:lumMod val="20000"/>
                    <a:lumOff val="80000"/>
                  </a:schemeClr>
                </a:solidFill>
              </a:rPr>
              <a:t>ALGORITHMS:</a:t>
            </a:r>
            <a:endParaRPr lang="en-IN" sz="3600" dirty="0">
              <a:solidFill>
                <a:schemeClr val="accent3">
                  <a:lumMod val="20000"/>
                  <a:lumOff val="80000"/>
                </a:schemeClr>
              </a:solidFill>
              <a:effectLst/>
            </a:endParaRPr>
          </a:p>
          <a:p>
            <a:pPr marL="0" marR="0" algn="l" rtl="0" eaLnBrk="1" latinLnBrk="0" hangingPunct="1">
              <a:spcBef>
                <a:spcPts val="0"/>
              </a:spcBef>
              <a:spcAft>
                <a:spcPts val="0"/>
              </a:spcAft>
            </a:pPr>
            <a:endParaRPr lang="en-IN" dirty="0"/>
          </a:p>
          <a:p>
            <a:pPr marL="0" marR="0" algn="l" rtl="0" eaLnBrk="1" latinLnBrk="0" hangingPunct="1">
              <a:spcBef>
                <a:spcPts val="0"/>
              </a:spcBef>
              <a:spcAft>
                <a:spcPts val="0"/>
              </a:spcAft>
            </a:pPr>
            <a:endParaRPr lang="en-IN"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1: Start</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2: Take the test cases T,C as initial cost ,M as months.</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3: Take M+1 as non-negative integers as int[] C=new int[M+1]</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4: Make C as initial cost and for (int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 0;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&lt;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C.length</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6: Print the case %.9f,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tc</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to solve C</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7:  Make middle=(</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lower+upper</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)/2 and check if(f(</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C,middle</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)&lt;0)    upper=middle else lower=middle</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8: Calculate it by Math operation: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-&gt;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 0) ? -1 : 1) * C[</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Math.pow</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(1 + r,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C.length</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 - 1 - </a:t>
            </a:r>
            <a:r>
              <a:rPr lang="en-US" sz="2400" kern="1200" dirty="0" err="1">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i</a:t>
            </a: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)).sum();</a:t>
            </a:r>
            <a:endParaRPr lang="en-IN" sz="2400" dirty="0">
              <a:effectLst/>
            </a:endParaRPr>
          </a:p>
          <a:p>
            <a:pPr marL="0" marR="0" algn="l" rtl="0" eaLnBrk="1" latinLnBrk="0" hangingPunct="1">
              <a:spcBef>
                <a:spcPts val="0"/>
              </a:spcBef>
              <a:spcAft>
                <a:spcPts val="0"/>
              </a:spcAft>
            </a:pPr>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9: Print the case</a:t>
            </a:r>
            <a:endParaRPr lang="en-IN" sz="2400" dirty="0">
              <a:effectLst/>
            </a:endParaRPr>
          </a:p>
          <a:p>
            <a:r>
              <a:rPr lang="en-US" sz="2400" kern="1200" dirty="0">
                <a:solidFill>
                  <a:srgbClr val="DAF5FA"/>
                </a:solidFill>
                <a:effectLst/>
                <a:latin typeface="Calibri" panose="020F0502020204030204" pitchFamily="34" charset="0"/>
                <a:ea typeface="Calibri" panose="020F0502020204030204" pitchFamily="34" charset="0"/>
                <a:cs typeface="Times New Roman" panose="02020603050405020304" pitchFamily="18" charset="0"/>
              </a:rPr>
              <a:t>Step 10: End.</a:t>
            </a:r>
            <a:endParaRPr lang="en-IN" sz="2400" dirty="0"/>
          </a:p>
        </p:txBody>
      </p:sp>
    </p:spTree>
    <p:extLst>
      <p:ext uri="{BB962C8B-B14F-4D97-AF65-F5344CB8AC3E}">
        <p14:creationId xmlns:p14="http://schemas.microsoft.com/office/powerpoint/2010/main" val="1602331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tile tx="0" ty="0" sx="100000" sy="100000" flip="none" algn="tl"/>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BC85B-8BBD-41F0-AE8A-3FC833116A53}"/>
              </a:ext>
            </a:extLst>
          </p:cNvPr>
          <p:cNvSpPr>
            <a:spLocks noGrp="1"/>
          </p:cNvSpPr>
          <p:nvPr>
            <p:ph type="title" idx="4294967295"/>
          </p:nvPr>
        </p:nvSpPr>
        <p:spPr>
          <a:xfrm>
            <a:off x="1667435" y="573742"/>
            <a:ext cx="4527178" cy="1014413"/>
          </a:xfrm>
        </p:spPr>
        <p:txBody>
          <a:bodyPr/>
          <a:lstStyle/>
          <a:p>
            <a:pPr marL="457200" indent="-457200">
              <a:buFont typeface="Wingdings" panose="05000000000000000000" pitchFamily="2" charset="2"/>
              <a:buChar char="Ø"/>
            </a:pPr>
            <a:r>
              <a:rPr lang="en-US" dirty="0">
                <a:solidFill>
                  <a:schemeClr val="accent2">
                    <a:lumMod val="50000"/>
                  </a:schemeClr>
                </a:solidFill>
              </a:rPr>
              <a:t>FLOWCHART:</a:t>
            </a:r>
            <a:endParaRPr lang="en-IN" dirty="0"/>
          </a:p>
        </p:txBody>
      </p:sp>
      <p:pic>
        <p:nvPicPr>
          <p:cNvPr id="4" name="Content Placeholder 3">
            <a:extLst>
              <a:ext uri="{FF2B5EF4-FFF2-40B4-BE49-F238E27FC236}">
                <a16:creationId xmlns:a16="http://schemas.microsoft.com/office/drawing/2014/main" id="{9DAEB8A1-9AA5-4385-9CAD-D0D1D425438B}"/>
              </a:ext>
            </a:extLst>
          </p:cNvPr>
          <p:cNvPicPr>
            <a:picLocks noGrp="1" noChangeAspect="1"/>
          </p:cNvPicPr>
          <p:nvPr>
            <p:ph idx="4294967295"/>
          </p:nvPr>
        </p:nvPicPr>
        <p:blipFill rotWithShape="1">
          <a:blip r:embed="rId3">
            <a:extLst>
              <a:ext uri="{28A0092B-C50C-407E-A947-70E740481C1C}">
                <a14:useLocalDpi xmlns:a14="http://schemas.microsoft.com/office/drawing/2010/main" val="0"/>
              </a:ext>
            </a:extLst>
          </a:blip>
          <a:srcRect l="16292" t="2746" r="12782" b="5621"/>
          <a:stretch/>
        </p:blipFill>
        <p:spPr>
          <a:xfrm>
            <a:off x="6777316" y="573742"/>
            <a:ext cx="4527178" cy="6284258"/>
          </a:xfrm>
          <a:prstGeom prst="rect">
            <a:avLst/>
          </a:prstGeom>
        </p:spPr>
      </p:pic>
    </p:spTree>
    <p:extLst>
      <p:ext uri="{BB962C8B-B14F-4D97-AF65-F5344CB8AC3E}">
        <p14:creationId xmlns:p14="http://schemas.microsoft.com/office/powerpoint/2010/main" val="2985985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E52EBD4-CD85-4188-9BEA-FD45F5AD878D}"/>
              </a:ext>
            </a:extLst>
          </p:cNvPr>
          <p:cNvSpPr>
            <a:spLocks noGrp="1"/>
          </p:cNvSpPr>
          <p:nvPr>
            <p:ph type="title"/>
          </p:nvPr>
        </p:nvSpPr>
        <p:spPr/>
        <p:txBody>
          <a:bodyPr>
            <a:normAutofit/>
          </a:bodyPr>
          <a:lstStyle/>
          <a:p>
            <a:r>
              <a:rPr lang="en-US" sz="3200" dirty="0"/>
              <a:t>PROGRAM:</a:t>
            </a:r>
            <a:endParaRPr lang="en-IN" sz="3200" dirty="0"/>
          </a:p>
        </p:txBody>
      </p:sp>
      <p:sp>
        <p:nvSpPr>
          <p:cNvPr id="8" name="Content Placeholder 7">
            <a:extLst>
              <a:ext uri="{FF2B5EF4-FFF2-40B4-BE49-F238E27FC236}">
                <a16:creationId xmlns:a16="http://schemas.microsoft.com/office/drawing/2014/main" id="{EB35554A-1FE4-4AC5-A082-F52CFB614ECC}"/>
              </a:ext>
            </a:extLst>
          </p:cNvPr>
          <p:cNvSpPr>
            <a:spLocks noGrp="1"/>
          </p:cNvSpPr>
          <p:nvPr>
            <p:ph sz="half" idx="1"/>
          </p:nvPr>
        </p:nvSpPr>
        <p:spPr/>
        <p:txBody>
          <a:bodyPr>
            <a:normAutofit fontScale="47500" lnSpcReduction="20000"/>
          </a:bodyPr>
          <a:lstStyle/>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#include &lt;iostream&gt;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#include &lt;</a:t>
            </a:r>
            <a:r>
              <a:rPr lang="en-US" sz="2300" dirty="0" err="1">
                <a:effectLst/>
                <a:latin typeface="Calibri" panose="020F0502020204030204" pitchFamily="34" charset="0"/>
                <a:ea typeface="Calibri" panose="020F0502020204030204" pitchFamily="34" charset="0"/>
                <a:cs typeface="Calibri" panose="020F0502020204030204" pitchFamily="34" charset="0"/>
              </a:rPr>
              <a:t>math.h</a:t>
            </a:r>
            <a:r>
              <a:rPr lang="en-US" sz="2300" dirty="0">
                <a:effectLst/>
                <a:latin typeface="Calibri" panose="020F0502020204030204" pitchFamily="34" charset="0"/>
                <a:ea typeface="Calibri" panose="020F0502020204030204" pitchFamily="34" charset="0"/>
                <a:cs typeface="Calibri" panose="020F0502020204030204" pitchFamily="34" charset="0"/>
              </a:rPr>
              <a:t>&gt;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#include &lt;</a:t>
            </a:r>
            <a:r>
              <a:rPr lang="en-US" sz="2300" dirty="0" err="1">
                <a:effectLst/>
                <a:latin typeface="Calibri" panose="020F0502020204030204" pitchFamily="34" charset="0"/>
                <a:ea typeface="Calibri" panose="020F0502020204030204" pitchFamily="34" charset="0"/>
                <a:cs typeface="Calibri" panose="020F0502020204030204" pitchFamily="34" charset="0"/>
              </a:rPr>
              <a:t>stdio.h</a:t>
            </a:r>
            <a:r>
              <a:rPr lang="en-US" sz="2300" dirty="0">
                <a:effectLst/>
                <a:latin typeface="Calibri" panose="020F0502020204030204" pitchFamily="34" charset="0"/>
                <a:ea typeface="Calibri" panose="020F0502020204030204" pitchFamily="34" charset="0"/>
                <a:cs typeface="Calibri" panose="020F0502020204030204" pitchFamily="34" charset="0"/>
              </a:rPr>
              <a:t>&gt;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#include &lt;vector&gt;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using namespace std;</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double </a:t>
            </a:r>
            <a:r>
              <a:rPr lang="en-US" sz="2300" dirty="0" err="1">
                <a:effectLst/>
                <a:latin typeface="Calibri" panose="020F0502020204030204" pitchFamily="34" charset="0"/>
                <a:ea typeface="Calibri" panose="020F0502020204030204" pitchFamily="34" charset="0"/>
                <a:cs typeface="Calibri" panose="020F0502020204030204" pitchFamily="34" charset="0"/>
              </a:rPr>
              <a:t>func</a:t>
            </a:r>
            <a:r>
              <a:rPr lang="en-US" sz="2300" dirty="0">
                <a:effectLst/>
                <a:latin typeface="Calibri" panose="020F0502020204030204" pitchFamily="34" charset="0"/>
                <a:ea typeface="Calibri" panose="020F0502020204030204" pitchFamily="34" charset="0"/>
                <a:cs typeface="Calibri" panose="020F0502020204030204" pitchFamily="34" charset="0"/>
              </a:rPr>
              <a:t>(double r, vector&lt;int&gt; M)</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    int n=</a:t>
            </a:r>
            <a:r>
              <a:rPr lang="en-US" sz="2300" dirty="0" err="1">
                <a:effectLst/>
                <a:latin typeface="Calibri" panose="020F0502020204030204" pitchFamily="34" charset="0"/>
                <a:ea typeface="Calibri" panose="020F0502020204030204" pitchFamily="34" charset="0"/>
                <a:cs typeface="Calibri" panose="020F0502020204030204" pitchFamily="34" charset="0"/>
              </a:rPr>
              <a:t>M.size</a:t>
            </a:r>
            <a:r>
              <a:rPr lang="en-US" sz="2300" dirty="0">
                <a:effectLst/>
                <a:latin typeface="Calibri" panose="020F0502020204030204" pitchFamily="34" charset="0"/>
                <a:ea typeface="Calibri" panose="020F0502020204030204" pitchFamily="34" charset="0"/>
                <a:cs typeface="Calibri" panose="020F0502020204030204" pitchFamily="34" charset="0"/>
              </a:rPr>
              <a: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    double sum=0-(double)M[0]*pow(1+r,n-1);</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    for(int </a:t>
            </a:r>
            <a:r>
              <a:rPr lang="en-US" sz="2300" dirty="0" err="1">
                <a:effectLst/>
                <a:latin typeface="Calibri" panose="020F0502020204030204" pitchFamily="34" charset="0"/>
                <a:ea typeface="Calibri" panose="020F0502020204030204" pitchFamily="34" charset="0"/>
                <a:cs typeface="Calibri" panose="020F0502020204030204" pitchFamily="34" charset="0"/>
              </a:rPr>
              <a:t>i</a:t>
            </a:r>
            <a:r>
              <a:rPr lang="en-US" sz="2300" dirty="0">
                <a:effectLst/>
                <a:latin typeface="Calibri" panose="020F0502020204030204" pitchFamily="34" charset="0"/>
                <a:ea typeface="Calibri" panose="020F0502020204030204" pitchFamily="34" charset="0"/>
                <a:cs typeface="Calibri" panose="020F0502020204030204" pitchFamily="34" charset="0"/>
              </a:rPr>
              <a:t>=1;i&lt;</a:t>
            </a:r>
            <a:r>
              <a:rPr lang="en-US" sz="2300" dirty="0" err="1">
                <a:effectLst/>
                <a:latin typeface="Calibri" panose="020F0502020204030204" pitchFamily="34" charset="0"/>
                <a:ea typeface="Calibri" panose="020F0502020204030204" pitchFamily="34" charset="0"/>
                <a:cs typeface="Calibri" panose="020F0502020204030204" pitchFamily="34" charset="0"/>
              </a:rPr>
              <a:t>n;i</a:t>
            </a:r>
            <a:r>
              <a:rPr lang="en-US" sz="2300" dirty="0">
                <a:effectLst/>
                <a:latin typeface="Calibri" panose="020F0502020204030204" pitchFamily="34" charset="0"/>
                <a:ea typeface="Calibri" panose="020F0502020204030204" pitchFamily="34" charset="0"/>
                <a:cs typeface="Calibri" panose="020F0502020204030204" pitchFamily="34" charset="0"/>
              </a:rPr>
              <a: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        sum+=M[</a:t>
            </a:r>
            <a:r>
              <a:rPr lang="en-US" sz="2300" dirty="0" err="1">
                <a:effectLst/>
                <a:latin typeface="Calibri" panose="020F0502020204030204" pitchFamily="34" charset="0"/>
                <a:ea typeface="Calibri" panose="020F0502020204030204" pitchFamily="34" charset="0"/>
                <a:cs typeface="Calibri" panose="020F0502020204030204" pitchFamily="34" charset="0"/>
              </a:rPr>
              <a:t>i</a:t>
            </a:r>
            <a:r>
              <a:rPr lang="en-US" sz="2300" dirty="0">
                <a:effectLst/>
                <a:latin typeface="Calibri" panose="020F0502020204030204" pitchFamily="34" charset="0"/>
                <a:ea typeface="Calibri" panose="020F0502020204030204" pitchFamily="34" charset="0"/>
                <a:cs typeface="Calibri" panose="020F0502020204030204" pitchFamily="34" charset="0"/>
              </a:rPr>
              <a:t>]*pow(1+r,n-i-1);</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    return sum;</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300" dirty="0">
                <a:effectLst/>
                <a:latin typeface="Calibri" panose="020F0502020204030204" pitchFamily="34" charset="0"/>
                <a:ea typeface="Calibri" panose="020F0502020204030204" pitchFamily="34" charset="0"/>
                <a:cs typeface="Calibri" panose="020F0502020204030204" pitchFamily="34" charset="0"/>
              </a:rPr>
              <a:t>}</a:t>
            </a:r>
            <a:endParaRPr lang="en-IN" sz="2300" dirty="0">
              <a:effectLst/>
              <a:latin typeface="Calibri" panose="020F0502020204030204" pitchFamily="34" charset="0"/>
              <a:ea typeface="Calibri" panose="020F0502020204030204" pitchFamily="34" charset="0"/>
              <a:cs typeface="Times New Roman" panose="02020603050405020304" pitchFamily="18" charset="0"/>
            </a:endParaRPr>
          </a:p>
          <a:p>
            <a:pPr marL="0" marR="0" indent="0">
              <a:lnSpc>
                <a:spcPct val="107000"/>
              </a:lnSpc>
              <a:spcBef>
                <a:spcPts val="0"/>
              </a:spcBef>
              <a:spcAft>
                <a:spcPts val="800"/>
              </a:spcAft>
              <a:buNone/>
            </a:pPr>
            <a:endParaRPr lang="en-IN" sz="28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9" name="Content Placeholder 8">
            <a:extLst>
              <a:ext uri="{FF2B5EF4-FFF2-40B4-BE49-F238E27FC236}">
                <a16:creationId xmlns:a16="http://schemas.microsoft.com/office/drawing/2014/main" id="{36409BEC-50B7-4EAD-B527-75DD63694C1A}"/>
              </a:ext>
            </a:extLst>
          </p:cNvPr>
          <p:cNvSpPr>
            <a:spLocks noGrp="1"/>
          </p:cNvSpPr>
          <p:nvPr>
            <p:ph sz="half" idx="2"/>
          </p:nvPr>
        </p:nvSpPr>
        <p:spPr/>
        <p:txBody>
          <a:bodyPr>
            <a:normAutofit fontScale="47500" lnSpcReduction="20000"/>
          </a:bodyPr>
          <a:lstStyle/>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double </a:t>
            </a:r>
            <a:r>
              <a:rPr lang="en-US" sz="2000" dirty="0" err="1">
                <a:effectLst/>
                <a:latin typeface="Calibri" panose="020F0502020204030204" pitchFamily="34" charset="0"/>
                <a:ea typeface="Calibri" panose="020F0502020204030204" pitchFamily="34" charset="0"/>
                <a:cs typeface="Calibri" panose="020F0502020204030204" pitchFamily="34" charset="0"/>
              </a:rPr>
              <a:t>dfunc</a:t>
            </a:r>
            <a:r>
              <a:rPr lang="en-US" sz="2000" dirty="0">
                <a:effectLst/>
                <a:latin typeface="Calibri" panose="020F0502020204030204" pitchFamily="34" charset="0"/>
                <a:ea typeface="Calibri" panose="020F0502020204030204" pitchFamily="34" charset="0"/>
                <a:cs typeface="Calibri" panose="020F0502020204030204" pitchFamily="34" charset="0"/>
              </a:rPr>
              <a:t>(double r, vector&lt;int&gt; M)</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int n=</a:t>
            </a:r>
            <a:r>
              <a:rPr lang="en-US" sz="2000" dirty="0" err="1">
                <a:effectLst/>
                <a:latin typeface="Calibri" panose="020F0502020204030204" pitchFamily="34" charset="0"/>
                <a:ea typeface="Calibri" panose="020F0502020204030204" pitchFamily="34" charset="0"/>
                <a:cs typeface="Calibri" panose="020F0502020204030204" pitchFamily="34" charset="0"/>
              </a:rPr>
              <a:t>M.size</a:t>
            </a:r>
            <a:r>
              <a:rPr lang="en-US" sz="2000" dirty="0">
                <a:effectLst/>
                <a:latin typeface="Calibri" panose="020F0502020204030204" pitchFamily="34" charset="0"/>
                <a:ea typeface="Calibri" panose="020F0502020204030204" pitchFamily="34" charset="0"/>
                <a:cs typeface="Calibri" panose="020F0502020204030204" pitchFamily="34" charset="0"/>
              </a:rPr>
              <a: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double sum=0-(n-1)*M[0]*pow(1+r,n-2);</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for(int </a:t>
            </a:r>
            <a:r>
              <a:rPr lang="en-US" sz="2000" dirty="0" err="1">
                <a:effectLst/>
                <a:latin typeface="Calibri" panose="020F0502020204030204" pitchFamily="34" charset="0"/>
                <a:ea typeface="Calibri" panose="020F0502020204030204" pitchFamily="34" charset="0"/>
                <a:cs typeface="Calibri" panose="020F0502020204030204" pitchFamily="34" charset="0"/>
              </a:rPr>
              <a:t>i</a:t>
            </a:r>
            <a:r>
              <a:rPr lang="en-US" sz="2000" dirty="0">
                <a:effectLst/>
                <a:latin typeface="Calibri" panose="020F0502020204030204" pitchFamily="34" charset="0"/>
                <a:ea typeface="Calibri" panose="020F0502020204030204" pitchFamily="34" charset="0"/>
                <a:cs typeface="Calibri" panose="020F0502020204030204" pitchFamily="34" charset="0"/>
              </a:rPr>
              <a:t>=1;i&lt;</a:t>
            </a:r>
            <a:r>
              <a:rPr lang="en-US" sz="2000" dirty="0" err="1">
                <a:effectLst/>
                <a:latin typeface="Calibri" panose="020F0502020204030204" pitchFamily="34" charset="0"/>
                <a:ea typeface="Calibri" panose="020F0502020204030204" pitchFamily="34" charset="0"/>
                <a:cs typeface="Calibri" panose="020F0502020204030204" pitchFamily="34" charset="0"/>
              </a:rPr>
              <a:t>n;i</a:t>
            </a:r>
            <a:r>
              <a:rPr lang="en-US" sz="2000" dirty="0">
                <a:effectLst/>
                <a:latin typeface="Calibri" panose="020F0502020204030204" pitchFamily="34" charset="0"/>
                <a:ea typeface="Calibri" panose="020F0502020204030204" pitchFamily="34" charset="0"/>
                <a:cs typeface="Calibri" panose="020F0502020204030204" pitchFamily="34" charset="0"/>
              </a:rPr>
              <a: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sum+=(n-i-1)*M[</a:t>
            </a:r>
            <a:r>
              <a:rPr lang="en-US" sz="2000" dirty="0" err="1">
                <a:effectLst/>
                <a:latin typeface="Calibri" panose="020F0502020204030204" pitchFamily="34" charset="0"/>
                <a:ea typeface="Calibri" panose="020F0502020204030204" pitchFamily="34" charset="0"/>
                <a:cs typeface="Calibri" panose="020F0502020204030204" pitchFamily="34" charset="0"/>
              </a:rPr>
              <a:t>i</a:t>
            </a:r>
            <a:r>
              <a:rPr lang="en-US" sz="2000" dirty="0">
                <a:effectLst/>
                <a:latin typeface="Calibri" panose="020F0502020204030204" pitchFamily="34" charset="0"/>
                <a:ea typeface="Calibri" panose="020F0502020204030204" pitchFamily="34" charset="0"/>
                <a:cs typeface="Calibri" panose="020F0502020204030204" pitchFamily="34" charset="0"/>
              </a:rPr>
              <a:t>]*pow(1+r,n-i-2);</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return sum; }</a:t>
            </a:r>
            <a:r>
              <a:rPr lang="en-US" sz="2000" dirty="0">
                <a:effectLst/>
                <a:latin typeface="Calibri" panose="020F0502020204030204" pitchFamily="34" charset="0"/>
                <a:ea typeface="Calibri" panose="020F0502020204030204" pitchFamily="34" charset="0"/>
                <a:cs typeface="Times New Roman" panose="02020603050405020304" pitchFamily="18" charset="0"/>
              </a:rPr>
              <a:t>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int main()</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int 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a:t>
            </a:r>
            <a:r>
              <a:rPr lang="en-US" sz="2000" dirty="0" err="1">
                <a:effectLst/>
                <a:latin typeface="Calibri" panose="020F0502020204030204" pitchFamily="34" charset="0"/>
                <a:ea typeface="Calibri" panose="020F0502020204030204" pitchFamily="34" charset="0"/>
                <a:cs typeface="Calibri" panose="020F0502020204030204" pitchFamily="34" charset="0"/>
              </a:rPr>
              <a:t>cin</a:t>
            </a:r>
            <a:r>
              <a:rPr lang="en-US" sz="2000" dirty="0">
                <a:effectLst/>
                <a:latin typeface="Calibri" panose="020F0502020204030204" pitchFamily="34" charset="0"/>
                <a:ea typeface="Calibri" panose="020F0502020204030204" pitchFamily="34" charset="0"/>
                <a:cs typeface="Calibri" panose="020F0502020204030204" pitchFamily="34" charset="0"/>
              </a:rPr>
              <a:t>&gt;&gt;T;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for(int </a:t>
            </a:r>
            <a:r>
              <a:rPr lang="en-US" sz="2000" dirty="0" err="1">
                <a:effectLst/>
                <a:latin typeface="Calibri" panose="020F0502020204030204" pitchFamily="34" charset="0"/>
                <a:ea typeface="Calibri" panose="020F0502020204030204" pitchFamily="34" charset="0"/>
                <a:cs typeface="Calibri" panose="020F0502020204030204" pitchFamily="34" charset="0"/>
              </a:rPr>
              <a:t>i</a:t>
            </a:r>
            <a:r>
              <a:rPr lang="en-US" sz="2000" dirty="0">
                <a:effectLst/>
                <a:latin typeface="Calibri" panose="020F0502020204030204" pitchFamily="34" charset="0"/>
                <a:ea typeface="Calibri" panose="020F0502020204030204" pitchFamily="34" charset="0"/>
                <a:cs typeface="Calibri" panose="020F0502020204030204" pitchFamily="34" charset="0"/>
              </a:rPr>
              <a:t>=0;i&lt;</a:t>
            </a:r>
            <a:r>
              <a:rPr lang="en-US" sz="2000" dirty="0" err="1">
                <a:effectLst/>
                <a:latin typeface="Calibri" panose="020F0502020204030204" pitchFamily="34" charset="0"/>
                <a:ea typeface="Calibri" panose="020F0502020204030204" pitchFamily="34" charset="0"/>
                <a:cs typeface="Calibri" panose="020F0502020204030204" pitchFamily="34" charset="0"/>
              </a:rPr>
              <a:t>T;i</a:t>
            </a:r>
            <a:r>
              <a:rPr lang="en-US" sz="2000" dirty="0">
                <a:effectLst/>
                <a:latin typeface="Calibri" panose="020F0502020204030204" pitchFamily="34" charset="0"/>
                <a:ea typeface="Calibri" panose="020F0502020204030204" pitchFamily="34" charset="0"/>
                <a:cs typeface="Calibri" panose="020F0502020204030204" pitchFamily="34" charset="0"/>
              </a:rPr>
              <a:t>++)</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int m;</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r>
              <a:rPr lang="en-US" sz="2000" dirty="0">
                <a:effectLst/>
                <a:latin typeface="Calibri" panose="020F0502020204030204" pitchFamily="34" charset="0"/>
                <a:ea typeface="Calibri" panose="020F0502020204030204" pitchFamily="34" charset="0"/>
                <a:cs typeface="Calibri" panose="020F0502020204030204" pitchFamily="34" charset="0"/>
              </a:rPr>
              <a:t>        </a:t>
            </a:r>
            <a:r>
              <a:rPr lang="en-US" sz="2000" dirty="0" err="1">
                <a:effectLst/>
                <a:latin typeface="Calibri" panose="020F0502020204030204" pitchFamily="34" charset="0"/>
                <a:ea typeface="Calibri" panose="020F0502020204030204" pitchFamily="34" charset="0"/>
                <a:cs typeface="Calibri" panose="020F0502020204030204" pitchFamily="34" charset="0"/>
              </a:rPr>
              <a:t>cin</a:t>
            </a:r>
            <a:r>
              <a:rPr lang="en-US" sz="2000" dirty="0">
                <a:effectLst/>
                <a:latin typeface="Calibri" panose="020F0502020204030204" pitchFamily="34" charset="0"/>
                <a:ea typeface="Calibri" panose="020F0502020204030204" pitchFamily="34" charset="0"/>
                <a:cs typeface="Calibri" panose="020F0502020204030204" pitchFamily="34" charset="0"/>
              </a:rPr>
              <a:t>&gt;&gt;m;</a:t>
            </a:r>
            <a:endParaRPr lang="en-IN" sz="20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800"/>
              </a:spcAft>
            </a:pPr>
            <a:endParaRPr lang="en-IN"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Tree>
    <p:extLst>
      <p:ext uri="{BB962C8B-B14F-4D97-AF65-F5344CB8AC3E}">
        <p14:creationId xmlns:p14="http://schemas.microsoft.com/office/powerpoint/2010/main" val="2394711360"/>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93813dd7ca6ad654711aa0ab317e03a3">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f11dc0ce689dd3925e84e4e35398c6e7"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5B48092-4A2C-4E16-B971-9ACADFFF69E4}">
  <ds:schemaRefs>
    <ds:schemaRef ds:uri="http://schemas.microsoft.com/office/2006/metadata/properties"/>
    <ds:schemaRef ds:uri="http://schemas.microsoft.com/office/infopath/2007/PartnerControls"/>
    <ds:schemaRef ds:uri="71af3243-3dd4-4a8d-8c0d-dd76da1f02a5"/>
  </ds:schemaRefs>
</ds:datastoreItem>
</file>

<file path=customXml/itemProps2.xml><?xml version="1.0" encoding="utf-8"?>
<ds:datastoreItem xmlns:ds="http://schemas.openxmlformats.org/officeDocument/2006/customXml" ds:itemID="{3E586370-B0FB-4108-8B4F-329716A22E3A}">
  <ds:schemaRefs>
    <ds:schemaRef ds:uri="http://schemas.microsoft.com/sharepoint/v3/contenttype/forms"/>
  </ds:schemaRefs>
</ds:datastoreItem>
</file>

<file path=customXml/itemProps3.xml><?xml version="1.0" encoding="utf-8"?>
<ds:datastoreItem xmlns:ds="http://schemas.openxmlformats.org/officeDocument/2006/customXml" ds:itemID="{E503B719-B9A6-4DC9-AA9D-06F16B758BC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Tech design</Template>
  <TotalTime>206</TotalTime>
  <Words>1134</Words>
  <Application>Microsoft Office PowerPoint</Application>
  <PresentationFormat>Widescreen</PresentationFormat>
  <Paragraphs>113</Paragraphs>
  <Slides>13</Slides>
  <Notes>4</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Cambria Math</vt:lpstr>
      <vt:lpstr>Gill Sans MT</vt:lpstr>
      <vt:lpstr>Segoe UI</vt:lpstr>
      <vt:lpstr>Wingdings</vt:lpstr>
      <vt:lpstr>Wingdings 2</vt:lpstr>
      <vt:lpstr>Dividend</vt:lpstr>
      <vt:lpstr>TEAM 4</vt:lpstr>
      <vt:lpstr>TEAM MEMBERS</vt:lpstr>
      <vt:lpstr>INTRODUCTION</vt:lpstr>
      <vt:lpstr>Explanation of question:</vt:lpstr>
      <vt:lpstr>Equation:</vt:lpstr>
      <vt:lpstr>INPUT / OUTPUT:</vt:lpstr>
      <vt:lpstr>PowerPoint Presentation</vt:lpstr>
      <vt:lpstr>FLOWCHART:</vt:lpstr>
      <vt:lpstr>PROGRAM:</vt:lpstr>
      <vt:lpstr>PROGRAM:</vt:lpstr>
      <vt:lpstr>OUTPUT SCREENSHOT:</vt:lpstr>
      <vt:lpstr>Github screenshot</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TEAM 4</dc:title>
  <dc:creator>Vansh Kapoor</dc:creator>
  <cp:lastModifiedBy>Vansh Kapoor</cp:lastModifiedBy>
  <cp:revision>6</cp:revision>
  <dcterms:created xsi:type="dcterms:W3CDTF">2021-10-03T11:49:30Z</dcterms:created>
  <dcterms:modified xsi:type="dcterms:W3CDTF">2021-10-18T16:06:32Z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